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comments/modernComment_3CD_E9A449B2.xml" ContentType="application/vnd.ms-powerpoint.comments+xml"/>
  <Override PartName="/ppt/notesSlides/notesSlide1.xml" ContentType="application/vnd.openxmlformats-officedocument.presentationml.notesSlide+xml"/>
  <Override PartName="/ppt/comments/modernComment_35E_45ACF7C1.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2"/>
  </p:notesMasterIdLst>
  <p:sldIdLst>
    <p:sldId id="846" r:id="rId5"/>
    <p:sldId id="847" r:id="rId6"/>
    <p:sldId id="859" r:id="rId7"/>
    <p:sldId id="860" r:id="rId8"/>
    <p:sldId id="973" r:id="rId9"/>
    <p:sldId id="862" r:id="rId10"/>
    <p:sldId id="861" r:id="rId11"/>
    <p:sldId id="958" r:id="rId12"/>
    <p:sldId id="864" r:id="rId13"/>
    <p:sldId id="865" r:id="rId14"/>
    <p:sldId id="1031" r:id="rId15"/>
    <p:sldId id="1033" r:id="rId16"/>
    <p:sldId id="1034" r:id="rId17"/>
    <p:sldId id="866" r:id="rId18"/>
    <p:sldId id="867" r:id="rId19"/>
    <p:sldId id="902" r:id="rId20"/>
    <p:sldId id="1032" r:id="rId21"/>
    <p:sldId id="868" r:id="rId22"/>
    <p:sldId id="869" r:id="rId23"/>
    <p:sldId id="870" r:id="rId24"/>
    <p:sldId id="871" r:id="rId25"/>
    <p:sldId id="872" r:id="rId26"/>
    <p:sldId id="1017" r:id="rId27"/>
    <p:sldId id="873" r:id="rId28"/>
    <p:sldId id="874" r:id="rId29"/>
    <p:sldId id="887" r:id="rId30"/>
    <p:sldId id="888" r:id="rId31"/>
    <p:sldId id="894" r:id="rId32"/>
    <p:sldId id="891" r:id="rId33"/>
    <p:sldId id="892" r:id="rId34"/>
    <p:sldId id="893" r:id="rId35"/>
    <p:sldId id="895" r:id="rId36"/>
    <p:sldId id="896" r:id="rId37"/>
    <p:sldId id="875" r:id="rId38"/>
    <p:sldId id="1028" r:id="rId39"/>
    <p:sldId id="897" r:id="rId40"/>
    <p:sldId id="899" r:id="rId4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B85AA03-6A96-D403-3F75-B3032EEF7E99}" name="Ivan Ginja Martinez" initials="IM" userId="S::iginjama@emeal.nttdata.com::b9300935-010c-4cb4-9672-0e56ddcf7a09" providerId="AD"/>
  <p188:author id="{73BF096E-BCC4-3121-6F02-6E5A6E03EB00}" name="Juan Luis Romero Fresno" initials="JF" userId="S::jromerfr@emeal.nttdata.com::61591312-4356-4911-83ac-1344b94268dc" providerId="AD"/>
  <p188:author id="{7BCA3DBD-F742-8BF2-36C3-9D8610B9ED14}" name="Matteo Franzini" initials="MF" userId="S::mfranzin@emeal.nttdata.com::ecf9d21c-881d-47ac-8d81-6e873d48dba3"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F8886E-32EC-1D6E-FE4F-77F56B7A3D88}" v="10" dt="2024-03-11T09:15:15.503"/>
    <p1510:client id="{5F89318D-F21B-DD79-1D99-B55F991AF053}" v="28" dt="2024-03-09T11:19:08.4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omments/modernComment_35E_45ACF7C1.xml><?xml version="1.0" encoding="utf-8"?>
<p188:cmLst xmlns:a="http://schemas.openxmlformats.org/drawingml/2006/main" xmlns:r="http://schemas.openxmlformats.org/officeDocument/2006/relationships" xmlns:p188="http://schemas.microsoft.com/office/powerpoint/2018/8/main">
  <p188:cm id="{32177ADA-098F-4384-9426-51545FEBC9D2}" authorId="{7BCA3DBD-F742-8BF2-36C3-9D8610B9ED14}" created="2023-07-27T06:05:19.454">
    <pc:sldMkLst xmlns:pc="http://schemas.microsoft.com/office/powerpoint/2013/main/command">
      <pc:docMk/>
      <pc:sldMk cId="1168963521" sldId="862"/>
    </pc:sldMkLst>
    <p188:txBody>
      <a:bodyPr/>
      <a:lstStyle/>
      <a:p>
        <a:r>
          <a:rPr lang="es-ES"/>
          <a:t>Enlace documentación Vite: https://vitejs.dev/guide/</a:t>
        </a:r>
      </a:p>
    </p188:txBody>
  </p188:cm>
</p188:cmLst>
</file>

<file path=ppt/comments/modernComment_3CD_E9A449B2.xml><?xml version="1.0" encoding="utf-8"?>
<p188:cmLst xmlns:a="http://schemas.openxmlformats.org/drawingml/2006/main" xmlns:r="http://schemas.openxmlformats.org/officeDocument/2006/relationships" xmlns:p188="http://schemas.microsoft.com/office/powerpoint/2018/8/main">
  <p188:cm id="{3277CCF0-479B-4F79-9513-605F115B1AF0}" authorId="{7BCA3DBD-F742-8BF2-36C3-9D8610B9ED14}" created="2023-04-13T12:01:55.630">
    <pc:sldMkLst xmlns:pc="http://schemas.microsoft.com/office/powerpoint/2013/main/command">
      <pc:docMk/>
      <pc:sldMk cId="3919858098" sldId="973"/>
    </pc:sldMkLst>
    <p188:txBody>
      <a:bodyPr/>
      <a:lstStyle/>
      <a:p>
        <a:r>
          <a:rPr lang="es-ES"/>
          <a:t>Enlace de interés donde es posible profundizar el concepto de reconciliación. 
https://www.youtube.com/watch?v=0f3AohV9t98</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721288-4A38-4417-931D-43A7EB2B9926}" type="datetimeFigureOut">
              <a:rPr lang="es-ES" smtClean="0"/>
              <a:t>11/03/2024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03C86B-F42B-40F0-9C11-D0A4708EA6DA}" type="slidenum">
              <a:rPr lang="es-ES" smtClean="0"/>
              <a:t>‹Nº›</a:t>
            </a:fld>
            <a:endParaRPr lang="es-ES"/>
          </a:p>
        </p:txBody>
      </p:sp>
    </p:spTree>
    <p:extLst>
      <p:ext uri="{BB962C8B-B14F-4D97-AF65-F5344CB8AC3E}">
        <p14:creationId xmlns:p14="http://schemas.microsoft.com/office/powerpoint/2010/main" val="1942225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9470AB5-00EE-4A5C-AE4E-71B8EEE1046C}" type="slidenum">
              <a:rPr lang="es-ES" smtClean="0"/>
              <a:t>6</a:t>
            </a:fld>
            <a:endParaRPr lang="es-ES"/>
          </a:p>
        </p:txBody>
      </p:sp>
    </p:spTree>
    <p:extLst>
      <p:ext uri="{BB962C8B-B14F-4D97-AF65-F5344CB8AC3E}">
        <p14:creationId xmlns:p14="http://schemas.microsoft.com/office/powerpoint/2010/main" val="1022944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Más información en: https://react.dev/learn/start-a-new-react-project</a:t>
            </a:r>
          </a:p>
        </p:txBody>
      </p:sp>
      <p:sp>
        <p:nvSpPr>
          <p:cNvPr id="4" name="Marcador de número de diapositiva 3"/>
          <p:cNvSpPr>
            <a:spLocks noGrp="1"/>
          </p:cNvSpPr>
          <p:nvPr>
            <p:ph type="sldNum" sz="quarter" idx="5"/>
          </p:nvPr>
        </p:nvSpPr>
        <p:spPr/>
        <p:txBody>
          <a:bodyPr/>
          <a:lstStyle/>
          <a:p>
            <a:fld id="{F9470AB5-00EE-4A5C-AE4E-71B8EEE1046C}" type="slidenum">
              <a:rPr lang="es-ES" smtClean="0"/>
              <a:t>7</a:t>
            </a:fld>
            <a:endParaRPr lang="es-ES"/>
          </a:p>
        </p:txBody>
      </p:sp>
    </p:spTree>
    <p:extLst>
      <p:ext uri="{BB962C8B-B14F-4D97-AF65-F5344CB8AC3E}">
        <p14:creationId xmlns:p14="http://schemas.microsoft.com/office/powerpoint/2010/main" val="2137767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9470AB5-00EE-4A5C-AE4E-71B8EEE1046C}" type="slidenum">
              <a:rPr lang="es-ES" smtClean="0"/>
              <a:t>8</a:t>
            </a:fld>
            <a:endParaRPr lang="es-ES"/>
          </a:p>
        </p:txBody>
      </p:sp>
    </p:spTree>
    <p:extLst>
      <p:ext uri="{BB962C8B-B14F-4D97-AF65-F5344CB8AC3E}">
        <p14:creationId xmlns:p14="http://schemas.microsoft.com/office/powerpoint/2010/main" val="185033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Marcador de número de diapositiva 3"/>
          <p:cNvSpPr>
            <a:spLocks noGrp="1"/>
          </p:cNvSpPr>
          <p:nvPr>
            <p:ph type="sldNum" sz="quarter" idx="5"/>
          </p:nvPr>
        </p:nvSpPr>
        <p:spPr/>
        <p:txBody>
          <a:bodyPr/>
          <a:lstStyle/>
          <a:p>
            <a:fld id="{F9470AB5-00EE-4A5C-AE4E-71B8EEE1046C}" type="slidenum">
              <a:rPr lang="es-ES" smtClean="0"/>
              <a:t>11</a:t>
            </a:fld>
            <a:endParaRPr lang="es-ES"/>
          </a:p>
        </p:txBody>
      </p:sp>
    </p:spTree>
    <p:extLst>
      <p:ext uri="{BB962C8B-B14F-4D97-AF65-F5344CB8AC3E}">
        <p14:creationId xmlns:p14="http://schemas.microsoft.com/office/powerpoint/2010/main" val="408761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B6CD67-E8A7-20B2-59B4-E58910C08C2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3C0A967F-15A0-7952-69A3-AF967A5DAB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5A4F3DC1-7753-EDBE-497A-4FE192F81186}"/>
              </a:ext>
            </a:extLst>
          </p:cNvPr>
          <p:cNvSpPr>
            <a:spLocks noGrp="1"/>
          </p:cNvSpPr>
          <p:nvPr>
            <p:ph type="dt" sz="half" idx="10"/>
          </p:nvPr>
        </p:nvSpPr>
        <p:spPr/>
        <p:txBody>
          <a:bodyPr/>
          <a:lstStyle/>
          <a:p>
            <a:fld id="{7F291444-6A2C-4D45-8173-33ADAB423C81}" type="datetimeFigureOut">
              <a:rPr lang="es-ES" smtClean="0"/>
              <a:t>11/03/2024</a:t>
            </a:fld>
            <a:endParaRPr lang="es-ES"/>
          </a:p>
        </p:txBody>
      </p:sp>
      <p:sp>
        <p:nvSpPr>
          <p:cNvPr id="5" name="Marcador de pie de página 4">
            <a:extLst>
              <a:ext uri="{FF2B5EF4-FFF2-40B4-BE49-F238E27FC236}">
                <a16:creationId xmlns:a16="http://schemas.microsoft.com/office/drawing/2014/main" id="{2F55336D-F9E9-007B-E38F-E6E5D18BF75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7666508-713F-05AF-3603-42184E0EA631}"/>
              </a:ext>
            </a:extLst>
          </p:cNvPr>
          <p:cNvSpPr>
            <a:spLocks noGrp="1"/>
          </p:cNvSpPr>
          <p:nvPr>
            <p:ph type="sldNum" sz="quarter" idx="12"/>
          </p:nvPr>
        </p:nvSpPr>
        <p:spPr/>
        <p:txBody>
          <a:bodyPr/>
          <a:lstStyle/>
          <a:p>
            <a:fld id="{E57AADA7-61EB-4C82-8966-8B34ECB20122}" type="slidenum">
              <a:rPr lang="es-ES" smtClean="0"/>
              <a:t>‹Nº›</a:t>
            </a:fld>
            <a:endParaRPr lang="es-ES"/>
          </a:p>
        </p:txBody>
      </p:sp>
    </p:spTree>
    <p:extLst>
      <p:ext uri="{BB962C8B-B14F-4D97-AF65-F5344CB8AC3E}">
        <p14:creationId xmlns:p14="http://schemas.microsoft.com/office/powerpoint/2010/main" val="2932516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3B210F-1386-F154-FD78-345921935649}"/>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B3A7AD1-4297-5C27-D08C-D41D233F9DB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3E8D7EA-0E86-386B-E377-86471A07A5BE}"/>
              </a:ext>
            </a:extLst>
          </p:cNvPr>
          <p:cNvSpPr>
            <a:spLocks noGrp="1"/>
          </p:cNvSpPr>
          <p:nvPr>
            <p:ph type="dt" sz="half" idx="10"/>
          </p:nvPr>
        </p:nvSpPr>
        <p:spPr/>
        <p:txBody>
          <a:bodyPr/>
          <a:lstStyle/>
          <a:p>
            <a:fld id="{7F291444-6A2C-4D45-8173-33ADAB423C81}" type="datetimeFigureOut">
              <a:rPr lang="es-ES" smtClean="0"/>
              <a:t>11/03/2024</a:t>
            </a:fld>
            <a:endParaRPr lang="es-ES"/>
          </a:p>
        </p:txBody>
      </p:sp>
      <p:sp>
        <p:nvSpPr>
          <p:cNvPr id="5" name="Marcador de pie de página 4">
            <a:extLst>
              <a:ext uri="{FF2B5EF4-FFF2-40B4-BE49-F238E27FC236}">
                <a16:creationId xmlns:a16="http://schemas.microsoft.com/office/drawing/2014/main" id="{E7CCE87D-1332-3E49-8FB0-CA5AABD1FC6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24CB419-8444-2BE8-A1E0-A018538BD594}"/>
              </a:ext>
            </a:extLst>
          </p:cNvPr>
          <p:cNvSpPr>
            <a:spLocks noGrp="1"/>
          </p:cNvSpPr>
          <p:nvPr>
            <p:ph type="sldNum" sz="quarter" idx="12"/>
          </p:nvPr>
        </p:nvSpPr>
        <p:spPr/>
        <p:txBody>
          <a:bodyPr/>
          <a:lstStyle/>
          <a:p>
            <a:fld id="{E57AADA7-61EB-4C82-8966-8B34ECB20122}" type="slidenum">
              <a:rPr lang="es-ES" smtClean="0"/>
              <a:t>‹Nº›</a:t>
            </a:fld>
            <a:endParaRPr lang="es-ES"/>
          </a:p>
        </p:txBody>
      </p:sp>
    </p:spTree>
    <p:extLst>
      <p:ext uri="{BB962C8B-B14F-4D97-AF65-F5344CB8AC3E}">
        <p14:creationId xmlns:p14="http://schemas.microsoft.com/office/powerpoint/2010/main" val="3061019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91336D9-3D91-CE9C-1CB2-B14307A9D1E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02A4719-70B2-C57C-5173-A9C807A046D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AA9531E-AE97-6767-B828-5C3BA90E23DF}"/>
              </a:ext>
            </a:extLst>
          </p:cNvPr>
          <p:cNvSpPr>
            <a:spLocks noGrp="1"/>
          </p:cNvSpPr>
          <p:nvPr>
            <p:ph type="dt" sz="half" idx="10"/>
          </p:nvPr>
        </p:nvSpPr>
        <p:spPr/>
        <p:txBody>
          <a:bodyPr/>
          <a:lstStyle/>
          <a:p>
            <a:fld id="{7F291444-6A2C-4D45-8173-33ADAB423C81}" type="datetimeFigureOut">
              <a:rPr lang="es-ES" smtClean="0"/>
              <a:t>11/03/2024</a:t>
            </a:fld>
            <a:endParaRPr lang="es-ES"/>
          </a:p>
        </p:txBody>
      </p:sp>
      <p:sp>
        <p:nvSpPr>
          <p:cNvPr id="5" name="Marcador de pie de página 4">
            <a:extLst>
              <a:ext uri="{FF2B5EF4-FFF2-40B4-BE49-F238E27FC236}">
                <a16:creationId xmlns:a16="http://schemas.microsoft.com/office/drawing/2014/main" id="{3F55E2C3-ADBD-8E8A-D611-112B9BB4668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C25B561-62F9-401D-CF7D-07166FD114F6}"/>
              </a:ext>
            </a:extLst>
          </p:cNvPr>
          <p:cNvSpPr>
            <a:spLocks noGrp="1"/>
          </p:cNvSpPr>
          <p:nvPr>
            <p:ph type="sldNum" sz="quarter" idx="12"/>
          </p:nvPr>
        </p:nvSpPr>
        <p:spPr/>
        <p:txBody>
          <a:bodyPr/>
          <a:lstStyle/>
          <a:p>
            <a:fld id="{E57AADA7-61EB-4C82-8966-8B34ECB20122}" type="slidenum">
              <a:rPr lang="es-ES" smtClean="0"/>
              <a:t>‹Nº›</a:t>
            </a:fld>
            <a:endParaRPr lang="es-ES"/>
          </a:p>
        </p:txBody>
      </p:sp>
    </p:spTree>
    <p:extLst>
      <p:ext uri="{BB962C8B-B14F-4D97-AF65-F5344CB8AC3E}">
        <p14:creationId xmlns:p14="http://schemas.microsoft.com/office/powerpoint/2010/main" val="2997509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ítulo">
    <p:spTree>
      <p:nvGrpSpPr>
        <p:cNvPr id="1" name=""/>
        <p:cNvGrpSpPr/>
        <p:nvPr/>
      </p:nvGrpSpPr>
      <p:grpSpPr>
        <a:xfrm>
          <a:off x="0" y="0"/>
          <a:ext cx="0" cy="0"/>
          <a:chOff x="0" y="0"/>
          <a:chExt cx="0" cy="0"/>
        </a:xfrm>
      </p:grpSpPr>
      <p:pic>
        <p:nvPicPr>
          <p:cNvPr id="3" name="Imagen 2" descr="Imagen borrosa de una persona&#10;&#10;Descripción generada automáticamente con confianza baja">
            <a:extLst>
              <a:ext uri="{FF2B5EF4-FFF2-40B4-BE49-F238E27FC236}">
                <a16:creationId xmlns:a16="http://schemas.microsoft.com/office/drawing/2014/main" id="{315E7D82-45B3-4584-A2CA-B8AF1259112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42"/>
          <a:stretch/>
        </p:blipFill>
        <p:spPr>
          <a:xfrm>
            <a:off x="0" y="-20846"/>
            <a:ext cx="12192000" cy="6894368"/>
          </a:xfrm>
          <a:prstGeom prst="rect">
            <a:avLst/>
          </a:prstGeom>
        </p:spPr>
      </p:pic>
      <p:sp>
        <p:nvSpPr>
          <p:cNvPr id="12" name="Título de la presentación"/>
          <p:cNvSpPr txBox="1">
            <a:spLocks noGrp="1"/>
          </p:cNvSpPr>
          <p:nvPr>
            <p:ph type="title" hasCustomPrompt="1"/>
          </p:nvPr>
        </p:nvSpPr>
        <p:spPr>
          <a:xfrm>
            <a:off x="603248" y="1570524"/>
            <a:ext cx="10323832" cy="2324101"/>
          </a:xfrm>
          <a:prstGeom prst="rect">
            <a:avLst/>
          </a:prstGeom>
        </p:spPr>
        <p:txBody>
          <a:bodyPr anchor="b">
            <a:noAutofit/>
          </a:bodyPr>
          <a:lstStyle>
            <a:lvl1pPr>
              <a:defRPr sz="5400" spc="-116">
                <a:solidFill>
                  <a:schemeClr val="bg1"/>
                </a:solidFill>
                <a:latin typeface="Arial Black" panose="020B0A04020102020204" pitchFamily="34" charset="0"/>
              </a:defRPr>
            </a:lvl1pPr>
          </a:lstStyle>
          <a:p>
            <a:r>
              <a:rPr lang="es-ES"/>
              <a:t>HAGA CLIC PARA MODIFICAR EL ESTILO </a:t>
            </a:r>
            <a:br>
              <a:rPr lang="es-ES"/>
            </a:br>
            <a:r>
              <a:rPr lang="es-ES"/>
              <a:t>DE TÍTULO DEL PATRÓN</a:t>
            </a:r>
          </a:p>
        </p:txBody>
      </p:sp>
      <p:sp>
        <p:nvSpPr>
          <p:cNvPr id="13" name="Nivel de texto 1…"/>
          <p:cNvSpPr txBox="1">
            <a:spLocks noGrp="1"/>
          </p:cNvSpPr>
          <p:nvPr>
            <p:ph type="body" sz="quarter" idx="1"/>
          </p:nvPr>
        </p:nvSpPr>
        <p:spPr>
          <a:xfrm>
            <a:off x="600671" y="3894623"/>
            <a:ext cx="10985501" cy="952501"/>
          </a:xfrm>
          <a:prstGeom prst="rect">
            <a:avLst/>
          </a:prstGeom>
        </p:spPr>
        <p:txBody>
          <a:bodyPr/>
          <a:lstStyle>
            <a:lvl1pPr marL="0" indent="0" defTabSz="412750">
              <a:lnSpc>
                <a:spcPct val="100000"/>
              </a:lnSpc>
              <a:spcBef>
                <a:spcPts val="0"/>
              </a:spcBef>
              <a:buSzTx/>
              <a:buNone/>
              <a:defRPr sz="2750" b="1">
                <a:solidFill>
                  <a:schemeClr val="bg1"/>
                </a:solidFill>
                <a:latin typeface="Arial Black" panose="020B0A04020102020204" pitchFamily="34" charset="0"/>
              </a:defRPr>
            </a:lvl1pPr>
            <a:lvl2pPr marL="0" indent="0" defTabSz="412750">
              <a:lnSpc>
                <a:spcPct val="100000"/>
              </a:lnSpc>
              <a:spcBef>
                <a:spcPts val="0"/>
              </a:spcBef>
              <a:buSzTx/>
              <a:buNone/>
              <a:defRPr sz="2750" b="1"/>
            </a:lvl2pPr>
            <a:lvl3pPr marL="0" indent="0" defTabSz="412750">
              <a:lnSpc>
                <a:spcPct val="100000"/>
              </a:lnSpc>
              <a:spcBef>
                <a:spcPts val="0"/>
              </a:spcBef>
              <a:buSzTx/>
              <a:buNone/>
              <a:defRPr sz="2750" b="1"/>
            </a:lvl3pPr>
            <a:lvl4pPr marL="0" indent="0" defTabSz="412750">
              <a:lnSpc>
                <a:spcPct val="100000"/>
              </a:lnSpc>
              <a:spcBef>
                <a:spcPts val="0"/>
              </a:spcBef>
              <a:buSzTx/>
              <a:buNone/>
              <a:defRPr sz="2750" b="1"/>
            </a:lvl4pPr>
            <a:lvl5pPr marL="0" indent="0" defTabSz="412750">
              <a:lnSpc>
                <a:spcPct val="100000"/>
              </a:lnSpc>
              <a:spcBef>
                <a:spcPts val="0"/>
              </a:spcBef>
              <a:buSzTx/>
              <a:buNone/>
              <a:defRPr sz="2750" b="1"/>
            </a:lvl5pPr>
          </a:lstStyle>
          <a:p>
            <a:pPr lvl="0"/>
            <a:r>
              <a:rPr lang="es-ES"/>
              <a:t>Haga clic para modificar los estilos de texto del patrón</a:t>
            </a:r>
          </a:p>
          <a:p>
            <a:pPr lvl="1"/>
            <a:endParaRPr/>
          </a:p>
        </p:txBody>
      </p:sp>
      <p:pic>
        <p:nvPicPr>
          <p:cNvPr id="16" name="Imagen 15">
            <a:extLst>
              <a:ext uri="{FF2B5EF4-FFF2-40B4-BE49-F238E27FC236}">
                <a16:creationId xmlns:a16="http://schemas.microsoft.com/office/drawing/2014/main" id="{FB51FBD0-4D4F-45BF-AB9E-6F25150E25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94605" y="5331010"/>
            <a:ext cx="1570302" cy="713773"/>
          </a:xfrm>
          <a:prstGeom prst="rect">
            <a:avLst/>
          </a:prstGeom>
        </p:spPr>
      </p:pic>
      <p:sp>
        <p:nvSpPr>
          <p:cNvPr id="18" name="object 14">
            <a:extLst>
              <a:ext uri="{FF2B5EF4-FFF2-40B4-BE49-F238E27FC236}">
                <a16:creationId xmlns:a16="http://schemas.microsoft.com/office/drawing/2014/main" id="{64A04134-AD85-4422-A1B1-EFA77856933E}"/>
              </a:ext>
            </a:extLst>
          </p:cNvPr>
          <p:cNvSpPr/>
          <p:nvPr/>
        </p:nvSpPr>
        <p:spPr>
          <a:xfrm>
            <a:off x="600672" y="6134985"/>
            <a:ext cx="10928298" cy="164978"/>
          </a:xfrm>
          <a:custGeom>
            <a:avLst/>
            <a:gdLst/>
            <a:ahLst/>
            <a:cxnLst/>
            <a:rect l="l" t="t" r="r" b="b"/>
            <a:pathLst>
              <a:path w="18470245">
                <a:moveTo>
                  <a:pt x="18469845" y="0"/>
                </a:moveTo>
                <a:lnTo>
                  <a:pt x="0" y="0"/>
                </a:lnTo>
              </a:path>
            </a:pathLst>
          </a:custGeom>
          <a:ln w="52354">
            <a:solidFill>
              <a:srgbClr val="FFFFFF"/>
            </a:solidFill>
          </a:ln>
        </p:spPr>
        <p:txBody>
          <a:bodyPr wrap="square" lIns="0" tIns="0" rIns="0" bIns="0" rtlCol="0"/>
          <a:lstStyle/>
          <a:p>
            <a:endParaRPr/>
          </a:p>
        </p:txBody>
      </p:sp>
      <p:sp>
        <p:nvSpPr>
          <p:cNvPr id="19" name="object 15">
            <a:extLst>
              <a:ext uri="{FF2B5EF4-FFF2-40B4-BE49-F238E27FC236}">
                <a16:creationId xmlns:a16="http://schemas.microsoft.com/office/drawing/2014/main" id="{703801D6-AD3A-4AB5-B783-09D52359CE7D}"/>
              </a:ext>
            </a:extLst>
          </p:cNvPr>
          <p:cNvSpPr/>
          <p:nvPr/>
        </p:nvSpPr>
        <p:spPr>
          <a:xfrm>
            <a:off x="9507966" y="558037"/>
            <a:ext cx="2042269" cy="283168"/>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3659944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_Dos objetos">
    <p:spTree>
      <p:nvGrpSpPr>
        <p:cNvPr id="1" name=""/>
        <p:cNvGrpSpPr/>
        <p:nvPr/>
      </p:nvGrpSpPr>
      <p:grpSpPr>
        <a:xfrm>
          <a:off x="0" y="0"/>
          <a:ext cx="0" cy="0"/>
          <a:chOff x="0" y="0"/>
          <a:chExt cx="0" cy="0"/>
        </a:xfrm>
      </p:grpSpPr>
      <p:pic>
        <p:nvPicPr>
          <p:cNvPr id="17" name="Imagen 16" descr="Una persona hablando por teléfono celular&#10;&#10;Descripción generada automáticamente con confianza media">
            <a:extLst>
              <a:ext uri="{FF2B5EF4-FFF2-40B4-BE49-F238E27FC236}">
                <a16:creationId xmlns:a16="http://schemas.microsoft.com/office/drawing/2014/main" id="{7130AD47-6430-401A-B46F-16F4F24898C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6261" b="12367"/>
          <a:stretch/>
        </p:blipFill>
        <p:spPr>
          <a:xfrm>
            <a:off x="-631022" y="-1"/>
            <a:ext cx="12823022" cy="6953501"/>
          </a:xfrm>
          <a:prstGeom prst="rect">
            <a:avLst/>
          </a:prstGeom>
        </p:spPr>
      </p:pic>
      <p:pic>
        <p:nvPicPr>
          <p:cNvPr id="8" name="Imagen 7">
            <a:extLst>
              <a:ext uri="{FF2B5EF4-FFF2-40B4-BE49-F238E27FC236}">
                <a16:creationId xmlns:a16="http://schemas.microsoft.com/office/drawing/2014/main" id="{58423184-2A25-42BD-BDF1-18ED01219C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1022" y="-18127"/>
            <a:ext cx="12192000" cy="6876127"/>
          </a:xfrm>
          <a:prstGeom prst="rect">
            <a:avLst/>
          </a:prstGeom>
        </p:spPr>
      </p:pic>
      <p:pic>
        <p:nvPicPr>
          <p:cNvPr id="7" name="Imagen 6" descr="Dibujo de un edificio&#10;&#10;Descripción generada automáticamente con confianza media">
            <a:extLst>
              <a:ext uri="{FF2B5EF4-FFF2-40B4-BE49-F238E27FC236}">
                <a16:creationId xmlns:a16="http://schemas.microsoft.com/office/drawing/2014/main" id="{FE08DC19-9B01-40D4-BA18-C7E0F0844C7F}"/>
              </a:ext>
            </a:extLst>
          </p:cNvPr>
          <p:cNvPicPr>
            <a:picLocks noChangeAspect="1"/>
          </p:cNvPicPr>
          <p:nvPr userDrawn="1"/>
        </p:nvPicPr>
        <p:blipFill>
          <a:blip r:embed="rId4">
            <a:alphaModFix amt="35000"/>
            <a:extLst>
              <a:ext uri="{28A0092B-C50C-407E-A947-70E740481C1C}">
                <a14:useLocalDpi xmlns:a14="http://schemas.microsoft.com/office/drawing/2010/main" val="0"/>
              </a:ext>
            </a:extLst>
          </a:blip>
          <a:stretch>
            <a:fillRect/>
          </a:stretch>
        </p:blipFill>
        <p:spPr>
          <a:xfrm>
            <a:off x="-631022" y="0"/>
            <a:ext cx="8687915" cy="6953500"/>
          </a:xfrm>
          <a:prstGeom prst="rect">
            <a:avLst/>
          </a:prstGeom>
        </p:spPr>
      </p:pic>
      <p:sp>
        <p:nvSpPr>
          <p:cNvPr id="15" name="object 15">
            <a:extLst>
              <a:ext uri="{FF2B5EF4-FFF2-40B4-BE49-F238E27FC236}">
                <a16:creationId xmlns:a16="http://schemas.microsoft.com/office/drawing/2014/main" id="{929FC511-1474-4D2B-AB32-44647DF2E599}"/>
              </a:ext>
            </a:extLst>
          </p:cNvPr>
          <p:cNvSpPr/>
          <p:nvPr userDrawn="1"/>
        </p:nvSpPr>
        <p:spPr>
          <a:xfrm>
            <a:off x="10228521" y="462344"/>
            <a:ext cx="1661955" cy="230436"/>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a:p>
        </p:txBody>
      </p:sp>
      <p:sp>
        <p:nvSpPr>
          <p:cNvPr id="2" name="Título 1"/>
          <p:cNvSpPr>
            <a:spLocks noGrp="1"/>
          </p:cNvSpPr>
          <p:nvPr userDrawn="1">
            <p:ph type="title" hasCustomPrompt="1"/>
          </p:nvPr>
        </p:nvSpPr>
        <p:spPr>
          <a:xfrm>
            <a:off x="830350" y="2864185"/>
            <a:ext cx="7304315" cy="1325563"/>
          </a:xfrm>
          <a:prstGeom prst="rect">
            <a:avLst/>
          </a:prstGeom>
        </p:spPr>
        <p:txBody>
          <a:bodyPr>
            <a:noAutofit/>
          </a:bodyPr>
          <a:lstStyle>
            <a:lvl1pPr algn="l" rtl="0" fontAlgn="base">
              <a:lnSpc>
                <a:spcPct val="90000"/>
              </a:lnSpc>
              <a:spcBef>
                <a:spcPct val="0"/>
              </a:spcBef>
              <a:spcAft>
                <a:spcPct val="0"/>
              </a:spcAft>
              <a:defRPr lang="es-ES" sz="4000" kern="1200" dirty="0">
                <a:solidFill>
                  <a:schemeClr val="bg1"/>
                </a:solidFill>
                <a:latin typeface="Arial Black" panose="020B0A04020102020204" pitchFamily="34" charset="0"/>
                <a:ea typeface="+mj-ea"/>
                <a:cs typeface="+mj-cs"/>
              </a:defRPr>
            </a:lvl1pPr>
          </a:lstStyle>
          <a:p>
            <a:r>
              <a:rPr lang="es-ES"/>
              <a:t>HAGA CLIC PARA MODIFICAR EL ESTILO </a:t>
            </a:r>
            <a:br>
              <a:rPr lang="es-ES"/>
            </a:br>
            <a:r>
              <a:rPr lang="es-ES"/>
              <a:t>DE TÍTULO DEL</a:t>
            </a:r>
            <a:br>
              <a:rPr lang="es-ES"/>
            </a:br>
            <a:endParaRPr lang="es-ES"/>
          </a:p>
        </p:txBody>
      </p:sp>
    </p:spTree>
    <p:extLst>
      <p:ext uri="{BB962C8B-B14F-4D97-AF65-F5344CB8AC3E}">
        <p14:creationId xmlns:p14="http://schemas.microsoft.com/office/powerpoint/2010/main" val="6338232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ulo simple">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43"/>
            <a:ext cx="9578280" cy="507999"/>
          </a:xfrm>
          <a:prstGeom prst="rect">
            <a:avLst/>
          </a:prstGeom>
        </p:spPr>
        <p:txBody>
          <a:bodyPr/>
          <a:lstStyle>
            <a:lvl1pPr>
              <a:defRPr sz="2400" baseline="0">
                <a:solidFill>
                  <a:schemeClr val="tx1"/>
                </a:solidFill>
                <a:latin typeface="Arial Black" panose="020B0A04020102020204" pitchFamily="34" charset="0"/>
              </a:defRPr>
            </a:lvl1pPr>
          </a:lstStyle>
          <a:p>
            <a:endParaRPr lang="es-ES"/>
          </a:p>
        </p:txBody>
      </p:sp>
      <p:sp>
        <p:nvSpPr>
          <p:cNvPr id="6" name="Marcador de número de diapositiva 2">
            <a:extLst>
              <a:ext uri="{FF2B5EF4-FFF2-40B4-BE49-F238E27FC236}">
                <a16:creationId xmlns:a16="http://schemas.microsoft.com/office/drawing/2014/main" id="{FA8B60A7-2ABB-57CA-DE94-B6270A85E1CF}"/>
              </a:ext>
            </a:extLst>
          </p:cNvPr>
          <p:cNvSpPr>
            <a:spLocks noGrp="1"/>
          </p:cNvSpPr>
          <p:nvPr>
            <p:ph type="sldNum" sz="quarter" idx="10"/>
          </p:nvPr>
        </p:nvSpPr>
        <p:spPr>
          <a:xfrm>
            <a:off x="8610600" y="6356368"/>
            <a:ext cx="2743200" cy="365125"/>
          </a:xfrm>
        </p:spPr>
        <p:txBody>
          <a:bodyPr/>
          <a:lstStyle/>
          <a:p>
            <a:fld id="{E60061AB-E3E3-4B82-98B1-945D99ABF5FB}" type="slidenum">
              <a:rPr lang="es-ES" smtClean="0"/>
              <a:t>‹Nº›</a:t>
            </a:fld>
            <a:endParaRPr lang="es-ES"/>
          </a:p>
        </p:txBody>
      </p:sp>
      <p:pic>
        <p:nvPicPr>
          <p:cNvPr id="4" name="Imagen 3" descr="Icono&#10;&#10;Descripción generada automáticamente">
            <a:extLst>
              <a:ext uri="{FF2B5EF4-FFF2-40B4-BE49-F238E27FC236}">
                <a16:creationId xmlns:a16="http://schemas.microsoft.com/office/drawing/2014/main" id="{AEA7A948-1E82-B10A-F884-DF1506CE20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1190" y="5284912"/>
            <a:ext cx="1254018" cy="1254018"/>
          </a:xfrm>
          <a:prstGeom prst="rect">
            <a:avLst/>
          </a:prstGeom>
        </p:spPr>
      </p:pic>
    </p:spTree>
    <p:extLst>
      <p:ext uri="{BB962C8B-B14F-4D97-AF65-F5344CB8AC3E}">
        <p14:creationId xmlns:p14="http://schemas.microsoft.com/office/powerpoint/2010/main" val="2448499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ulo y subtitulo">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43"/>
            <a:ext cx="9578280" cy="507999"/>
          </a:xfrm>
          <a:prstGeom prst="rect">
            <a:avLst/>
          </a:prstGeom>
        </p:spPr>
        <p:txBody>
          <a:bodyPr/>
          <a:lstStyle>
            <a:lvl1pPr>
              <a:defRPr sz="2400" baseline="0">
                <a:solidFill>
                  <a:schemeClr val="tx1"/>
                </a:solidFill>
                <a:latin typeface="Arial Black" panose="020B0A04020102020204" pitchFamily="34" charset="0"/>
              </a:defRPr>
            </a:lvl1pPr>
          </a:lstStyle>
          <a:p>
            <a:endParaRPr lang="es-ES"/>
          </a:p>
        </p:txBody>
      </p:sp>
      <p:sp>
        <p:nvSpPr>
          <p:cNvPr id="6" name="Marcador de número de diapositiva 2">
            <a:extLst>
              <a:ext uri="{FF2B5EF4-FFF2-40B4-BE49-F238E27FC236}">
                <a16:creationId xmlns:a16="http://schemas.microsoft.com/office/drawing/2014/main" id="{FA8B60A7-2ABB-57CA-DE94-B6270A85E1CF}"/>
              </a:ext>
            </a:extLst>
          </p:cNvPr>
          <p:cNvSpPr>
            <a:spLocks noGrp="1"/>
          </p:cNvSpPr>
          <p:nvPr>
            <p:ph type="sldNum" sz="quarter" idx="10"/>
          </p:nvPr>
        </p:nvSpPr>
        <p:spPr>
          <a:xfrm>
            <a:off x="8610600" y="6356368"/>
            <a:ext cx="2743200" cy="365125"/>
          </a:xfrm>
        </p:spPr>
        <p:txBody>
          <a:bodyPr/>
          <a:lstStyle/>
          <a:p>
            <a:fld id="{E60061AB-E3E3-4B82-98B1-945D99ABF5FB}" type="slidenum">
              <a:rPr lang="es-ES" smtClean="0"/>
              <a:t>‹Nº›</a:t>
            </a:fld>
            <a:endParaRPr lang="es-ES"/>
          </a:p>
        </p:txBody>
      </p:sp>
      <p:sp>
        <p:nvSpPr>
          <p:cNvPr id="12" name="Marcador de texto 11">
            <a:extLst>
              <a:ext uri="{FF2B5EF4-FFF2-40B4-BE49-F238E27FC236}">
                <a16:creationId xmlns:a16="http://schemas.microsoft.com/office/drawing/2014/main" id="{1085AADB-992E-8D4C-DFB5-5EC218F879C1}"/>
              </a:ext>
            </a:extLst>
          </p:cNvPr>
          <p:cNvSpPr>
            <a:spLocks noGrp="1"/>
          </p:cNvSpPr>
          <p:nvPr>
            <p:ph type="body" sz="quarter" idx="11" hasCustomPrompt="1"/>
          </p:nvPr>
        </p:nvSpPr>
        <p:spPr>
          <a:xfrm>
            <a:off x="838199" y="1047750"/>
            <a:ext cx="8490735" cy="365125"/>
          </a:xfrm>
        </p:spPr>
        <p:txBody>
          <a:bodyPr/>
          <a:lstStyle>
            <a:lvl1pPr marL="0" indent="0">
              <a:buNone/>
              <a:defRPr/>
            </a:lvl1pPr>
          </a:lstStyle>
          <a:p>
            <a:pPr lvl="0"/>
            <a:r>
              <a:rPr lang="es-ES"/>
              <a:t>Subtítulo</a:t>
            </a:r>
          </a:p>
        </p:txBody>
      </p:sp>
      <p:pic>
        <p:nvPicPr>
          <p:cNvPr id="15" name="Imagen 14" descr="Icono&#10;&#10;Descripción generada automáticamente">
            <a:extLst>
              <a:ext uri="{FF2B5EF4-FFF2-40B4-BE49-F238E27FC236}">
                <a16:creationId xmlns:a16="http://schemas.microsoft.com/office/drawing/2014/main" id="{3D471441-7373-114A-3D7C-4CFDD359929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1190" y="5284912"/>
            <a:ext cx="1254018" cy="1254018"/>
          </a:xfrm>
          <a:prstGeom prst="rect">
            <a:avLst/>
          </a:prstGeom>
        </p:spPr>
      </p:pic>
    </p:spTree>
    <p:extLst>
      <p:ext uri="{BB962C8B-B14F-4D97-AF65-F5344CB8AC3E}">
        <p14:creationId xmlns:p14="http://schemas.microsoft.com/office/powerpoint/2010/main" val="2159437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4E6CC0-0F90-7D95-8B71-7081DCA03A6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62DEACE-4E8E-0487-92B8-DE2719F2FFF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531D41E-D233-D58D-1116-8234577B0FAA}"/>
              </a:ext>
            </a:extLst>
          </p:cNvPr>
          <p:cNvSpPr>
            <a:spLocks noGrp="1"/>
          </p:cNvSpPr>
          <p:nvPr>
            <p:ph type="dt" sz="half" idx="10"/>
          </p:nvPr>
        </p:nvSpPr>
        <p:spPr/>
        <p:txBody>
          <a:bodyPr/>
          <a:lstStyle/>
          <a:p>
            <a:fld id="{7F291444-6A2C-4D45-8173-33ADAB423C81}" type="datetimeFigureOut">
              <a:rPr lang="es-ES" smtClean="0"/>
              <a:t>11/03/2024</a:t>
            </a:fld>
            <a:endParaRPr lang="es-ES"/>
          </a:p>
        </p:txBody>
      </p:sp>
      <p:sp>
        <p:nvSpPr>
          <p:cNvPr id="5" name="Marcador de pie de página 4">
            <a:extLst>
              <a:ext uri="{FF2B5EF4-FFF2-40B4-BE49-F238E27FC236}">
                <a16:creationId xmlns:a16="http://schemas.microsoft.com/office/drawing/2014/main" id="{1202C099-3257-E32D-BFFF-DEADB92F440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E7DE2BC-66BA-B8F0-C06B-7F3BFD262D34}"/>
              </a:ext>
            </a:extLst>
          </p:cNvPr>
          <p:cNvSpPr>
            <a:spLocks noGrp="1"/>
          </p:cNvSpPr>
          <p:nvPr>
            <p:ph type="sldNum" sz="quarter" idx="12"/>
          </p:nvPr>
        </p:nvSpPr>
        <p:spPr/>
        <p:txBody>
          <a:bodyPr/>
          <a:lstStyle/>
          <a:p>
            <a:fld id="{E57AADA7-61EB-4C82-8966-8B34ECB20122}" type="slidenum">
              <a:rPr lang="es-ES" smtClean="0"/>
              <a:t>‹Nº›</a:t>
            </a:fld>
            <a:endParaRPr lang="es-ES"/>
          </a:p>
        </p:txBody>
      </p:sp>
    </p:spTree>
    <p:extLst>
      <p:ext uri="{BB962C8B-B14F-4D97-AF65-F5344CB8AC3E}">
        <p14:creationId xmlns:p14="http://schemas.microsoft.com/office/powerpoint/2010/main" val="2751305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8E0A5-080A-1DE7-47C1-AFAF83A4E20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7D0A63C0-2141-8781-FFD2-A9198072FE4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6CAFF45-596B-4287-1740-1145E56905B4}"/>
              </a:ext>
            </a:extLst>
          </p:cNvPr>
          <p:cNvSpPr>
            <a:spLocks noGrp="1"/>
          </p:cNvSpPr>
          <p:nvPr>
            <p:ph type="dt" sz="half" idx="10"/>
          </p:nvPr>
        </p:nvSpPr>
        <p:spPr/>
        <p:txBody>
          <a:bodyPr/>
          <a:lstStyle/>
          <a:p>
            <a:fld id="{7F291444-6A2C-4D45-8173-33ADAB423C81}" type="datetimeFigureOut">
              <a:rPr lang="es-ES" smtClean="0"/>
              <a:t>11/03/2024</a:t>
            </a:fld>
            <a:endParaRPr lang="es-ES"/>
          </a:p>
        </p:txBody>
      </p:sp>
      <p:sp>
        <p:nvSpPr>
          <p:cNvPr id="5" name="Marcador de pie de página 4">
            <a:extLst>
              <a:ext uri="{FF2B5EF4-FFF2-40B4-BE49-F238E27FC236}">
                <a16:creationId xmlns:a16="http://schemas.microsoft.com/office/drawing/2014/main" id="{2F329466-C5D0-A4A2-288D-C0B864409E4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69937EE-99C8-8B31-2904-D3A0A402FA82}"/>
              </a:ext>
            </a:extLst>
          </p:cNvPr>
          <p:cNvSpPr>
            <a:spLocks noGrp="1"/>
          </p:cNvSpPr>
          <p:nvPr>
            <p:ph type="sldNum" sz="quarter" idx="12"/>
          </p:nvPr>
        </p:nvSpPr>
        <p:spPr/>
        <p:txBody>
          <a:bodyPr/>
          <a:lstStyle/>
          <a:p>
            <a:fld id="{E57AADA7-61EB-4C82-8966-8B34ECB20122}" type="slidenum">
              <a:rPr lang="es-ES" smtClean="0"/>
              <a:t>‹Nº›</a:t>
            </a:fld>
            <a:endParaRPr lang="es-ES"/>
          </a:p>
        </p:txBody>
      </p:sp>
    </p:spTree>
    <p:extLst>
      <p:ext uri="{BB962C8B-B14F-4D97-AF65-F5344CB8AC3E}">
        <p14:creationId xmlns:p14="http://schemas.microsoft.com/office/powerpoint/2010/main" val="1882710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BDB1AB-357D-091F-B034-EBE0397EDE3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D922C75-5E18-AB5D-CA4A-DF61105107D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AB68953F-3B4D-5756-BA71-A221A7B7436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7FA00B2E-C562-B61E-86DC-7E02C8F902AB}"/>
              </a:ext>
            </a:extLst>
          </p:cNvPr>
          <p:cNvSpPr>
            <a:spLocks noGrp="1"/>
          </p:cNvSpPr>
          <p:nvPr>
            <p:ph type="dt" sz="half" idx="10"/>
          </p:nvPr>
        </p:nvSpPr>
        <p:spPr/>
        <p:txBody>
          <a:bodyPr/>
          <a:lstStyle/>
          <a:p>
            <a:fld id="{7F291444-6A2C-4D45-8173-33ADAB423C81}" type="datetimeFigureOut">
              <a:rPr lang="es-ES" smtClean="0"/>
              <a:t>11/03/2024</a:t>
            </a:fld>
            <a:endParaRPr lang="es-ES"/>
          </a:p>
        </p:txBody>
      </p:sp>
      <p:sp>
        <p:nvSpPr>
          <p:cNvPr id="6" name="Marcador de pie de página 5">
            <a:extLst>
              <a:ext uri="{FF2B5EF4-FFF2-40B4-BE49-F238E27FC236}">
                <a16:creationId xmlns:a16="http://schemas.microsoft.com/office/drawing/2014/main" id="{EE3A327D-654B-A16B-845B-41D31A42EE5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CF2C876-457D-69E7-280A-0B8DD158AFDD}"/>
              </a:ext>
            </a:extLst>
          </p:cNvPr>
          <p:cNvSpPr>
            <a:spLocks noGrp="1"/>
          </p:cNvSpPr>
          <p:nvPr>
            <p:ph type="sldNum" sz="quarter" idx="12"/>
          </p:nvPr>
        </p:nvSpPr>
        <p:spPr/>
        <p:txBody>
          <a:bodyPr/>
          <a:lstStyle/>
          <a:p>
            <a:fld id="{E57AADA7-61EB-4C82-8966-8B34ECB20122}" type="slidenum">
              <a:rPr lang="es-ES" smtClean="0"/>
              <a:t>‹Nº›</a:t>
            </a:fld>
            <a:endParaRPr lang="es-ES"/>
          </a:p>
        </p:txBody>
      </p:sp>
    </p:spTree>
    <p:extLst>
      <p:ext uri="{BB962C8B-B14F-4D97-AF65-F5344CB8AC3E}">
        <p14:creationId xmlns:p14="http://schemas.microsoft.com/office/powerpoint/2010/main" val="1901552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56F55B-72E5-FD15-6148-9C56296B04C2}"/>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8A30433-4847-452B-A2B9-893B03A588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D7E1021-FB5D-49E6-76FF-29D0AAEEEC8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1992C482-36E0-89AA-735A-24B25CC08F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2EDBD57-66F6-4568-28C7-BAF8B4AE328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166DB6A1-B414-6B28-41D9-20721512081F}"/>
              </a:ext>
            </a:extLst>
          </p:cNvPr>
          <p:cNvSpPr>
            <a:spLocks noGrp="1"/>
          </p:cNvSpPr>
          <p:nvPr>
            <p:ph type="dt" sz="half" idx="10"/>
          </p:nvPr>
        </p:nvSpPr>
        <p:spPr/>
        <p:txBody>
          <a:bodyPr/>
          <a:lstStyle/>
          <a:p>
            <a:fld id="{7F291444-6A2C-4D45-8173-33ADAB423C81}" type="datetimeFigureOut">
              <a:rPr lang="es-ES" smtClean="0"/>
              <a:t>11/03/2024</a:t>
            </a:fld>
            <a:endParaRPr lang="es-ES"/>
          </a:p>
        </p:txBody>
      </p:sp>
      <p:sp>
        <p:nvSpPr>
          <p:cNvPr id="8" name="Marcador de pie de página 7">
            <a:extLst>
              <a:ext uri="{FF2B5EF4-FFF2-40B4-BE49-F238E27FC236}">
                <a16:creationId xmlns:a16="http://schemas.microsoft.com/office/drawing/2014/main" id="{1FD05BE5-A6AB-FDE7-7A53-C0481DFDC9CA}"/>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D6A787FD-2E91-847F-B8B0-91455DC6233F}"/>
              </a:ext>
            </a:extLst>
          </p:cNvPr>
          <p:cNvSpPr>
            <a:spLocks noGrp="1"/>
          </p:cNvSpPr>
          <p:nvPr>
            <p:ph type="sldNum" sz="quarter" idx="12"/>
          </p:nvPr>
        </p:nvSpPr>
        <p:spPr/>
        <p:txBody>
          <a:bodyPr/>
          <a:lstStyle/>
          <a:p>
            <a:fld id="{E57AADA7-61EB-4C82-8966-8B34ECB20122}" type="slidenum">
              <a:rPr lang="es-ES" smtClean="0"/>
              <a:t>‹Nº›</a:t>
            </a:fld>
            <a:endParaRPr lang="es-ES"/>
          </a:p>
        </p:txBody>
      </p:sp>
    </p:spTree>
    <p:extLst>
      <p:ext uri="{BB962C8B-B14F-4D97-AF65-F5344CB8AC3E}">
        <p14:creationId xmlns:p14="http://schemas.microsoft.com/office/powerpoint/2010/main" val="3090113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3C3D75-3153-AF25-7794-3B53430BC887}"/>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33DC12FE-663C-F273-2CAD-2F42A865E8A1}"/>
              </a:ext>
            </a:extLst>
          </p:cNvPr>
          <p:cNvSpPr>
            <a:spLocks noGrp="1"/>
          </p:cNvSpPr>
          <p:nvPr>
            <p:ph type="dt" sz="half" idx="10"/>
          </p:nvPr>
        </p:nvSpPr>
        <p:spPr/>
        <p:txBody>
          <a:bodyPr/>
          <a:lstStyle/>
          <a:p>
            <a:fld id="{7F291444-6A2C-4D45-8173-33ADAB423C81}" type="datetimeFigureOut">
              <a:rPr lang="es-ES" smtClean="0"/>
              <a:t>11/03/2024</a:t>
            </a:fld>
            <a:endParaRPr lang="es-ES"/>
          </a:p>
        </p:txBody>
      </p:sp>
      <p:sp>
        <p:nvSpPr>
          <p:cNvPr id="4" name="Marcador de pie de página 3">
            <a:extLst>
              <a:ext uri="{FF2B5EF4-FFF2-40B4-BE49-F238E27FC236}">
                <a16:creationId xmlns:a16="http://schemas.microsoft.com/office/drawing/2014/main" id="{B3CFD7FB-EA88-B179-310E-77646307F3B1}"/>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33A7768D-6CF1-5214-126F-8F8B5CA951EB}"/>
              </a:ext>
            </a:extLst>
          </p:cNvPr>
          <p:cNvSpPr>
            <a:spLocks noGrp="1"/>
          </p:cNvSpPr>
          <p:nvPr>
            <p:ph type="sldNum" sz="quarter" idx="12"/>
          </p:nvPr>
        </p:nvSpPr>
        <p:spPr/>
        <p:txBody>
          <a:bodyPr/>
          <a:lstStyle/>
          <a:p>
            <a:fld id="{E57AADA7-61EB-4C82-8966-8B34ECB20122}" type="slidenum">
              <a:rPr lang="es-ES" smtClean="0"/>
              <a:t>‹Nº›</a:t>
            </a:fld>
            <a:endParaRPr lang="es-ES"/>
          </a:p>
        </p:txBody>
      </p:sp>
    </p:spTree>
    <p:extLst>
      <p:ext uri="{BB962C8B-B14F-4D97-AF65-F5344CB8AC3E}">
        <p14:creationId xmlns:p14="http://schemas.microsoft.com/office/powerpoint/2010/main" val="2664541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9B986BC-E0A6-0B18-1832-54697D65C3A1}"/>
              </a:ext>
            </a:extLst>
          </p:cNvPr>
          <p:cNvSpPr>
            <a:spLocks noGrp="1"/>
          </p:cNvSpPr>
          <p:nvPr>
            <p:ph type="dt" sz="half" idx="10"/>
          </p:nvPr>
        </p:nvSpPr>
        <p:spPr/>
        <p:txBody>
          <a:bodyPr/>
          <a:lstStyle/>
          <a:p>
            <a:fld id="{7F291444-6A2C-4D45-8173-33ADAB423C81}" type="datetimeFigureOut">
              <a:rPr lang="es-ES" smtClean="0"/>
              <a:t>11/03/2024</a:t>
            </a:fld>
            <a:endParaRPr lang="es-ES"/>
          </a:p>
        </p:txBody>
      </p:sp>
      <p:sp>
        <p:nvSpPr>
          <p:cNvPr id="3" name="Marcador de pie de página 2">
            <a:extLst>
              <a:ext uri="{FF2B5EF4-FFF2-40B4-BE49-F238E27FC236}">
                <a16:creationId xmlns:a16="http://schemas.microsoft.com/office/drawing/2014/main" id="{B5344C8A-3B42-974F-CCBB-3DD4441A05E7}"/>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8E4D0517-795B-7F2B-0A39-F12225AD40C2}"/>
              </a:ext>
            </a:extLst>
          </p:cNvPr>
          <p:cNvSpPr>
            <a:spLocks noGrp="1"/>
          </p:cNvSpPr>
          <p:nvPr>
            <p:ph type="sldNum" sz="quarter" idx="12"/>
          </p:nvPr>
        </p:nvSpPr>
        <p:spPr/>
        <p:txBody>
          <a:bodyPr/>
          <a:lstStyle/>
          <a:p>
            <a:fld id="{E57AADA7-61EB-4C82-8966-8B34ECB20122}" type="slidenum">
              <a:rPr lang="es-ES" smtClean="0"/>
              <a:t>‹Nº›</a:t>
            </a:fld>
            <a:endParaRPr lang="es-ES"/>
          </a:p>
        </p:txBody>
      </p:sp>
    </p:spTree>
    <p:extLst>
      <p:ext uri="{BB962C8B-B14F-4D97-AF65-F5344CB8AC3E}">
        <p14:creationId xmlns:p14="http://schemas.microsoft.com/office/powerpoint/2010/main" val="2466566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9199BB-D2CC-BAEA-AC02-C81366BEAC9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6FAD14E-BB86-992E-DB3E-7867DCB149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0BEEA85C-DE3A-5004-008D-3D17DE9774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91A0E45-82E1-B834-B6F3-3501140998D9}"/>
              </a:ext>
            </a:extLst>
          </p:cNvPr>
          <p:cNvSpPr>
            <a:spLocks noGrp="1"/>
          </p:cNvSpPr>
          <p:nvPr>
            <p:ph type="dt" sz="half" idx="10"/>
          </p:nvPr>
        </p:nvSpPr>
        <p:spPr/>
        <p:txBody>
          <a:bodyPr/>
          <a:lstStyle/>
          <a:p>
            <a:fld id="{7F291444-6A2C-4D45-8173-33ADAB423C81}" type="datetimeFigureOut">
              <a:rPr lang="es-ES" smtClean="0"/>
              <a:t>11/03/2024</a:t>
            </a:fld>
            <a:endParaRPr lang="es-ES"/>
          </a:p>
        </p:txBody>
      </p:sp>
      <p:sp>
        <p:nvSpPr>
          <p:cNvPr id="6" name="Marcador de pie de página 5">
            <a:extLst>
              <a:ext uri="{FF2B5EF4-FFF2-40B4-BE49-F238E27FC236}">
                <a16:creationId xmlns:a16="http://schemas.microsoft.com/office/drawing/2014/main" id="{26F6D0E1-E610-0D19-4CFC-E868AF15A20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1216000-EEAD-0451-E7A9-92C2D0635B17}"/>
              </a:ext>
            </a:extLst>
          </p:cNvPr>
          <p:cNvSpPr>
            <a:spLocks noGrp="1"/>
          </p:cNvSpPr>
          <p:nvPr>
            <p:ph type="sldNum" sz="quarter" idx="12"/>
          </p:nvPr>
        </p:nvSpPr>
        <p:spPr/>
        <p:txBody>
          <a:bodyPr/>
          <a:lstStyle/>
          <a:p>
            <a:fld id="{E57AADA7-61EB-4C82-8966-8B34ECB20122}" type="slidenum">
              <a:rPr lang="es-ES" smtClean="0"/>
              <a:t>‹Nº›</a:t>
            </a:fld>
            <a:endParaRPr lang="es-ES"/>
          </a:p>
        </p:txBody>
      </p:sp>
    </p:spTree>
    <p:extLst>
      <p:ext uri="{BB962C8B-B14F-4D97-AF65-F5344CB8AC3E}">
        <p14:creationId xmlns:p14="http://schemas.microsoft.com/office/powerpoint/2010/main" val="1890934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41FFED-0BBB-431F-FBD2-11DACCA69EB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39C4EA3C-FCAD-CE69-E7CF-DA5DCA581F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28DD037E-3B14-9953-AE98-0FE692FBD6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1F46E97-A43E-C86C-538D-5EA5D1D57F3D}"/>
              </a:ext>
            </a:extLst>
          </p:cNvPr>
          <p:cNvSpPr>
            <a:spLocks noGrp="1"/>
          </p:cNvSpPr>
          <p:nvPr>
            <p:ph type="dt" sz="half" idx="10"/>
          </p:nvPr>
        </p:nvSpPr>
        <p:spPr/>
        <p:txBody>
          <a:bodyPr/>
          <a:lstStyle/>
          <a:p>
            <a:fld id="{7F291444-6A2C-4D45-8173-33ADAB423C81}" type="datetimeFigureOut">
              <a:rPr lang="es-ES" smtClean="0"/>
              <a:t>11/03/2024</a:t>
            </a:fld>
            <a:endParaRPr lang="es-ES"/>
          </a:p>
        </p:txBody>
      </p:sp>
      <p:sp>
        <p:nvSpPr>
          <p:cNvPr id="6" name="Marcador de pie de página 5">
            <a:extLst>
              <a:ext uri="{FF2B5EF4-FFF2-40B4-BE49-F238E27FC236}">
                <a16:creationId xmlns:a16="http://schemas.microsoft.com/office/drawing/2014/main" id="{3EE47E6B-BFB6-3AAB-F1F8-A1E77BF1A0C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43E3531-7EC1-CB74-0C6C-DCC42206AF21}"/>
              </a:ext>
            </a:extLst>
          </p:cNvPr>
          <p:cNvSpPr>
            <a:spLocks noGrp="1"/>
          </p:cNvSpPr>
          <p:nvPr>
            <p:ph type="sldNum" sz="quarter" idx="12"/>
          </p:nvPr>
        </p:nvSpPr>
        <p:spPr/>
        <p:txBody>
          <a:bodyPr/>
          <a:lstStyle/>
          <a:p>
            <a:fld id="{E57AADA7-61EB-4C82-8966-8B34ECB20122}" type="slidenum">
              <a:rPr lang="es-ES" smtClean="0"/>
              <a:t>‹Nº›</a:t>
            </a:fld>
            <a:endParaRPr lang="es-ES"/>
          </a:p>
        </p:txBody>
      </p:sp>
    </p:spTree>
    <p:extLst>
      <p:ext uri="{BB962C8B-B14F-4D97-AF65-F5344CB8AC3E}">
        <p14:creationId xmlns:p14="http://schemas.microsoft.com/office/powerpoint/2010/main" val="1496307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78CD9CE-B924-60B6-2F35-AFD1D99E66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09FE4AB-B70B-FC27-3D70-04E3E35A61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0F187D1-8690-C9AE-C4F9-2231DA768F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F291444-6A2C-4D45-8173-33ADAB423C81}" type="datetimeFigureOut">
              <a:rPr lang="es-ES" smtClean="0"/>
              <a:t>11/03/2024</a:t>
            </a:fld>
            <a:endParaRPr lang="es-ES"/>
          </a:p>
        </p:txBody>
      </p:sp>
      <p:sp>
        <p:nvSpPr>
          <p:cNvPr id="5" name="Marcador de pie de página 4">
            <a:extLst>
              <a:ext uri="{FF2B5EF4-FFF2-40B4-BE49-F238E27FC236}">
                <a16:creationId xmlns:a16="http://schemas.microsoft.com/office/drawing/2014/main" id="{891CF5AA-AB70-D2D0-992D-1D96CDB61F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35628926-8279-5C5C-DD8E-8A9B4B6E54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7AADA7-61EB-4C82-8966-8B34ECB20122}" type="slidenum">
              <a:rPr lang="es-ES" smtClean="0"/>
              <a:t>‹Nº›</a:t>
            </a:fld>
            <a:endParaRPr lang="es-ES"/>
          </a:p>
        </p:txBody>
      </p:sp>
    </p:spTree>
    <p:extLst>
      <p:ext uri="{BB962C8B-B14F-4D97-AF65-F5344CB8AC3E}">
        <p14:creationId xmlns:p14="http://schemas.microsoft.com/office/powerpoint/2010/main" val="3927013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hyperlink" Target="https://everisgroup.sharepoint.com/:p:/r/sites/DFRONT-FORMACION/_layouts/15/Doc.aspx?sourcedoc=%7B1036ABEA-8B6B-4E47-846E-2A1863BC236C%7D&amp;file=Ejercicios%20React%20Fundamentals.pptx&amp;action=edit&amp;mobileredirect=true"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stackblitz.com/edit/react-gtbohy?file=src%2FApp.js" TargetMode="Externa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hyperlink" Target="https://stackblitz.com/edit/react-bpk2eu?file=src%2FApp.js" TargetMode="Externa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3CD_E9A449B2.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microsoft.com/office/2018/10/relationships/comments" Target="../comments/modernComment_35E_45ACF7C1.xml"/><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hyperlink" Target="https://stackblitz.com/" TargetMode="External"/><Relationship Id="rId4" Type="http://schemas.openxmlformats.org/officeDocument/2006/relationships/hyperlink" Target="https://codesandbox.io/"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BC2011F4-0288-473A-AC21-F6DAF9E7079B}"/>
              </a:ext>
            </a:extLst>
          </p:cNvPr>
          <p:cNvSpPr>
            <a:spLocks noGrp="1"/>
          </p:cNvSpPr>
          <p:nvPr>
            <p:ph type="title"/>
          </p:nvPr>
        </p:nvSpPr>
        <p:spPr/>
        <p:txBody>
          <a:bodyPr lIns="91440" tIns="45720" rIns="91440" bIns="45720" anchor="b">
            <a:noAutofit/>
          </a:bodyPr>
          <a:lstStyle/>
          <a:p>
            <a:r>
              <a:rPr lang="es-ES">
                <a:latin typeface="Arial Black"/>
              </a:rPr>
              <a:t>React</a:t>
            </a:r>
            <a:endParaRPr lang="es-ES"/>
          </a:p>
        </p:txBody>
      </p:sp>
    </p:spTree>
    <p:extLst>
      <p:ext uri="{BB962C8B-B14F-4D97-AF65-F5344CB8AC3E}">
        <p14:creationId xmlns:p14="http://schemas.microsoft.com/office/powerpoint/2010/main" val="2603505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A8709-96A5-497D-65E3-21F0B67C2F9C}"/>
              </a:ext>
            </a:extLst>
          </p:cNvPr>
          <p:cNvSpPr>
            <a:spLocks noGrp="1"/>
          </p:cNvSpPr>
          <p:nvPr>
            <p:ph type="title"/>
          </p:nvPr>
        </p:nvSpPr>
        <p:spPr/>
        <p:txBody>
          <a:bodyPr/>
          <a:lstStyle/>
          <a:p>
            <a:r>
              <a:rPr lang="es-ES"/>
              <a:t>JSX – ¿Qué es? ¿Cómo se escribe?</a:t>
            </a:r>
          </a:p>
        </p:txBody>
      </p:sp>
      <p:sp>
        <p:nvSpPr>
          <p:cNvPr id="5" name="AutoShape 2">
            <a:extLst>
              <a:ext uri="{FF2B5EF4-FFF2-40B4-BE49-F238E27FC236}">
                <a16:creationId xmlns:a16="http://schemas.microsoft.com/office/drawing/2014/main" id="{A64171D2-F36F-1773-21A2-6C2C2304A2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a:extLst>
              <a:ext uri="{FF2B5EF4-FFF2-40B4-BE49-F238E27FC236}">
                <a16:creationId xmlns:a16="http://schemas.microsoft.com/office/drawing/2014/main" id="{6448999E-38E4-5049-A74E-47F30415304E}"/>
              </a:ext>
            </a:extLst>
          </p:cNvPr>
          <p:cNvSpPr txBox="1"/>
          <p:nvPr/>
        </p:nvSpPr>
        <p:spPr>
          <a:xfrm>
            <a:off x="838200" y="1005457"/>
            <a:ext cx="6946022" cy="2862322"/>
          </a:xfrm>
          <a:prstGeom prst="rect">
            <a:avLst/>
          </a:prstGeom>
          <a:noFill/>
        </p:spPr>
        <p:txBody>
          <a:bodyPr wrap="square" rtlCol="0">
            <a:spAutoFit/>
          </a:bodyPr>
          <a:lstStyle/>
          <a:p>
            <a:pPr marL="285750" indent="-285750">
              <a:buFont typeface="Arial" panose="020B0604020202020204" pitchFamily="34" charset="0"/>
              <a:buChar char="•"/>
            </a:pPr>
            <a:r>
              <a:rPr lang="es-ES"/>
              <a:t>Es una extensión de la sintaxis de JavaScript, independiente de </a:t>
            </a:r>
            <a:r>
              <a:rPr lang="es-ES" err="1"/>
              <a:t>React</a:t>
            </a:r>
            <a:br>
              <a:rPr lang="es-ES"/>
            </a:br>
            <a:endParaRPr lang="es-ES"/>
          </a:p>
          <a:p>
            <a:pPr marL="285750" indent="-285750">
              <a:buFont typeface="Arial" panose="020B0604020202020204" pitchFamily="34" charset="0"/>
              <a:buChar char="•"/>
            </a:pPr>
            <a:r>
              <a:rPr lang="es-ES" b="1" u="sng"/>
              <a:t>NO es una cadena</a:t>
            </a:r>
            <a:br>
              <a:rPr lang="es-ES"/>
            </a:br>
            <a:endParaRPr lang="es-ES"/>
          </a:p>
          <a:p>
            <a:pPr marL="285750" indent="-285750">
              <a:buFont typeface="Arial" panose="020B0604020202020204" pitchFamily="34" charset="0"/>
              <a:buChar char="•"/>
            </a:pPr>
            <a:r>
              <a:rPr lang="es-ES" b="1" u="sng"/>
              <a:t>NO es HTML</a:t>
            </a:r>
            <a:br>
              <a:rPr lang="es-ES"/>
            </a:br>
            <a:endParaRPr lang="es-ES"/>
          </a:p>
          <a:p>
            <a:pPr marL="285750" indent="-285750">
              <a:buFont typeface="Arial" panose="020B0604020202020204" pitchFamily="34" charset="0"/>
              <a:buChar char="•"/>
            </a:pPr>
            <a:r>
              <a:rPr lang="es-ES"/>
              <a:t>Previene de inyecciones de código debido al saneamiento previo del código</a:t>
            </a:r>
            <a:br>
              <a:rPr lang="es-ES"/>
            </a:br>
            <a:endParaRPr lang="es-ES"/>
          </a:p>
          <a:p>
            <a:pPr marL="285750" indent="-285750">
              <a:buFont typeface="Wingdings" pitchFamily="2" charset="2"/>
              <a:buChar char="Ø"/>
            </a:pPr>
            <a:endParaRPr lang="es-ES"/>
          </a:p>
        </p:txBody>
      </p:sp>
      <p:pic>
        <p:nvPicPr>
          <p:cNvPr id="10" name="Imagen 9" descr="Interfaz de usuario gráfica, Texto&#10;&#10;Descripción generada automáticamente">
            <a:extLst>
              <a:ext uri="{FF2B5EF4-FFF2-40B4-BE49-F238E27FC236}">
                <a16:creationId xmlns:a16="http://schemas.microsoft.com/office/drawing/2014/main" id="{BC7610B9-F812-D52B-B5C6-8569189BD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2109" y="4223731"/>
            <a:ext cx="5588682" cy="723097"/>
          </a:xfrm>
          <a:prstGeom prst="rect">
            <a:avLst/>
          </a:prstGeom>
        </p:spPr>
      </p:pic>
      <p:pic>
        <p:nvPicPr>
          <p:cNvPr id="20" name="Imagen 19" descr="Texto&#10;&#10;Descripción generada automáticamente">
            <a:extLst>
              <a:ext uri="{FF2B5EF4-FFF2-40B4-BE49-F238E27FC236}">
                <a16:creationId xmlns:a16="http://schemas.microsoft.com/office/drawing/2014/main" id="{1C430C7B-C4A5-B024-F500-7CFD6E86C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77" y="3291671"/>
            <a:ext cx="3970323" cy="3288849"/>
          </a:xfrm>
          <a:prstGeom prst="rect">
            <a:avLst/>
          </a:prstGeom>
        </p:spPr>
      </p:pic>
    </p:spTree>
    <p:extLst>
      <p:ext uri="{BB962C8B-B14F-4D97-AF65-F5344CB8AC3E}">
        <p14:creationId xmlns:p14="http://schemas.microsoft.com/office/powerpoint/2010/main" val="1597722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6E3F51-9CC5-5996-0E72-48B8859A50AF}"/>
              </a:ext>
            </a:extLst>
          </p:cNvPr>
          <p:cNvSpPr>
            <a:spLocks noGrp="1"/>
          </p:cNvSpPr>
          <p:nvPr>
            <p:ph type="title"/>
          </p:nvPr>
        </p:nvSpPr>
        <p:spPr/>
        <p:txBody>
          <a:bodyPr/>
          <a:lstStyle/>
          <a:p>
            <a:r>
              <a:rPr lang="es-ES"/>
              <a:t>JSX – Reglas</a:t>
            </a:r>
          </a:p>
        </p:txBody>
      </p:sp>
      <p:sp>
        <p:nvSpPr>
          <p:cNvPr id="4" name="CuadroTexto 3">
            <a:extLst>
              <a:ext uri="{FF2B5EF4-FFF2-40B4-BE49-F238E27FC236}">
                <a16:creationId xmlns:a16="http://schemas.microsoft.com/office/drawing/2014/main" id="{FC1DA1BC-94CB-EAEB-F972-8C681B250333}"/>
              </a:ext>
            </a:extLst>
          </p:cNvPr>
          <p:cNvSpPr txBox="1"/>
          <p:nvPr/>
        </p:nvSpPr>
        <p:spPr>
          <a:xfrm>
            <a:off x="838199" y="1005456"/>
            <a:ext cx="11031415" cy="5078313"/>
          </a:xfrm>
          <a:prstGeom prst="rect">
            <a:avLst/>
          </a:prstGeom>
          <a:noFill/>
        </p:spPr>
        <p:txBody>
          <a:bodyPr wrap="square" lIns="91440" tIns="45720" rIns="91440" bIns="45720" rtlCol="0" anchor="t">
            <a:spAutoFit/>
          </a:bodyPr>
          <a:lstStyle/>
          <a:p>
            <a:pPr marL="342900" indent="-342900">
              <a:buFont typeface="+mj-lt"/>
              <a:buAutoNum type="arabicPeriod"/>
            </a:pPr>
            <a:r>
              <a:rPr lang="es-ES"/>
              <a:t>Siempre hay que devolver un solo elemento raíz. Es decir, para devolver múltiples elementos de un componente, hay que envolverlos en una sola etiqueta principal.</a:t>
            </a:r>
          </a:p>
          <a:p>
            <a:pPr marL="342900" indent="-342900">
              <a:buFont typeface="+mj-lt"/>
              <a:buAutoNum type="arabicPeriod"/>
            </a:pPr>
            <a:endParaRPr lang="es-ES"/>
          </a:p>
          <a:p>
            <a:pPr marL="342900" indent="-342900">
              <a:buFont typeface="+mj-lt"/>
              <a:buAutoNum type="arabicPeriod"/>
            </a:pPr>
            <a:r>
              <a:rPr lang="es-ES"/>
              <a:t>JSX requiere que las etiquetas se cierren siempre y explícitamente. Por lo tanto, etiquetas como &lt;</a:t>
            </a:r>
            <a:r>
              <a:rPr lang="es-ES" err="1"/>
              <a:t>img</a:t>
            </a:r>
            <a:r>
              <a:rPr lang="es-ES"/>
              <a:t>&gt; deben convertirse en &lt;</a:t>
            </a:r>
            <a:r>
              <a:rPr lang="es-ES" err="1"/>
              <a:t>img</a:t>
            </a:r>
            <a:r>
              <a:rPr lang="es-ES"/>
              <a:t> /&gt;</a:t>
            </a:r>
          </a:p>
          <a:p>
            <a:pPr marL="342900" indent="-342900">
              <a:buFont typeface="+mj-lt"/>
              <a:buAutoNum type="arabicPeriod"/>
            </a:pPr>
            <a:endParaRPr lang="es-ES"/>
          </a:p>
          <a:p>
            <a:pPr marL="342900" indent="-342900">
              <a:buFont typeface="+mj-lt"/>
              <a:buAutoNum type="arabicPeriod"/>
            </a:pPr>
            <a:r>
              <a:rPr lang="es-ES"/>
              <a:t>Es fundamental el uso de </a:t>
            </a:r>
            <a:r>
              <a:rPr lang="es-ES" err="1"/>
              <a:t>camelCase</a:t>
            </a:r>
            <a:r>
              <a:rPr lang="es-ES"/>
              <a:t>. JSX se convierte en JavaScript así que elementos como los atributos escritos son convertidos en </a:t>
            </a:r>
            <a:r>
              <a:rPr lang="es-ES" err="1"/>
              <a:t>keys</a:t>
            </a:r>
            <a:r>
              <a:rPr lang="es-ES"/>
              <a:t> de objetos.</a:t>
            </a:r>
            <a:br>
              <a:rPr lang="es-ES"/>
            </a:br>
            <a:endParaRPr lang="es-ES"/>
          </a:p>
          <a:p>
            <a:pPr marL="342900" indent="-342900">
              <a:buFont typeface="+mj-lt"/>
              <a:buAutoNum type="arabicPeriod"/>
            </a:pPr>
            <a:endParaRPr lang="es-ES"/>
          </a:p>
          <a:p>
            <a:pPr marL="342900" indent="-342900">
              <a:buFont typeface="+mj-lt"/>
              <a:buAutoNum type="arabicPeriod"/>
            </a:pPr>
            <a:endParaRPr lang="es-ES"/>
          </a:p>
          <a:p>
            <a:pPr>
              <a:defRPr/>
            </a:pPr>
            <a:r>
              <a:rPr lang="es-ES"/>
              <a:t>NOTA: </a:t>
            </a:r>
            <a:r>
              <a:rPr lang="es-ES" b="1" i="0">
                <a:effectLst/>
              </a:rPr>
              <a:t>¿Por qué se necesita envolver múltiples etiquetas JSX? </a:t>
            </a:r>
            <a:r>
              <a:rPr lang="es-ES" i="0">
                <a:effectLst/>
              </a:rPr>
              <a:t>Recuerd</a:t>
            </a:r>
            <a:r>
              <a:rPr lang="es-ES"/>
              <a:t>a que </a:t>
            </a:r>
            <a:r>
              <a:rPr lang="es-ES" b="1" i="0">
                <a:effectLst/>
              </a:rPr>
              <a:t>JSX parece HTML pero no lo es</a:t>
            </a:r>
            <a:r>
              <a:rPr lang="es-ES" b="0" i="0">
                <a:effectLst/>
              </a:rPr>
              <a:t>, por debajo se transforma en objetos planos de JavaScript. Al igual que no es posible devolver dos objetos desde una función sin envolverlos en un array, no se pueden devolver dos etiquetas JSX sin envolverlas en otra etiqueta o Fragmento.</a:t>
            </a:r>
            <a:br>
              <a:rPr lang="es-ES"/>
            </a:br>
            <a:r>
              <a:rPr lang="es-ES">
                <a:ea typeface="+mn-lt"/>
                <a:cs typeface="+mn-lt"/>
              </a:rPr>
              <a:t>Vamos con el primer</a:t>
            </a:r>
            <a:r>
              <a:rPr lang="es-ES">
                <a:latin typeface="Aptos"/>
                <a:cs typeface="Segoe UI"/>
              </a:rPr>
              <a:t> </a:t>
            </a:r>
            <a:r>
              <a:rPr lang="es-ES">
                <a:latin typeface="Segoe UI"/>
                <a:cs typeface="Segoe UI"/>
                <a:hlinkClick r:id="rId3">
                  <a:extLst>
                    <a:ext uri="{A12FA001-AC4F-418D-AE19-62706E023703}">
                      <ahyp:hlinkClr xmlns:ahyp="http://schemas.microsoft.com/office/drawing/2018/hyperlinkcolor" val="tx"/>
                    </a:ext>
                  </a:extLst>
                </a:hlinkClick>
              </a:rPr>
              <a:t>ejercicio</a:t>
            </a:r>
            <a:r>
              <a:rPr lang="es-ES">
                <a:ea typeface="+mn-lt"/>
                <a:cs typeface="+mn-lt"/>
              </a:rPr>
              <a:t>.</a:t>
            </a:r>
            <a:endParaRPr lang="es-ES"/>
          </a:p>
          <a:p>
            <a:pPr marL="342900" indent="-342900">
              <a:buFont typeface="+mj-lt"/>
              <a:buAutoNum type="arabicPeriod"/>
            </a:pPr>
            <a:endParaRPr lang="es-ES"/>
          </a:p>
          <a:p>
            <a:pPr marL="285750" indent="-285750">
              <a:buFont typeface="Wingdings" pitchFamily="2" charset="2"/>
              <a:buChar char="Ø"/>
            </a:pPr>
            <a:endParaRPr lang="es-ES"/>
          </a:p>
        </p:txBody>
      </p:sp>
    </p:spTree>
    <p:extLst>
      <p:ext uri="{BB962C8B-B14F-4D97-AF65-F5344CB8AC3E}">
        <p14:creationId xmlns:p14="http://schemas.microsoft.com/office/powerpoint/2010/main" val="4098468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A8709-96A5-497D-65E3-21F0B67C2F9C}"/>
              </a:ext>
            </a:extLst>
          </p:cNvPr>
          <p:cNvSpPr>
            <a:spLocks noGrp="1"/>
          </p:cNvSpPr>
          <p:nvPr>
            <p:ph type="title"/>
          </p:nvPr>
        </p:nvSpPr>
        <p:spPr/>
        <p:txBody>
          <a:bodyPr/>
          <a:lstStyle/>
          <a:p>
            <a:r>
              <a:rPr lang="es-ES"/>
              <a:t>JSX – Uso de las llaves</a:t>
            </a:r>
          </a:p>
        </p:txBody>
      </p:sp>
      <p:sp>
        <p:nvSpPr>
          <p:cNvPr id="5" name="AutoShape 2">
            <a:extLst>
              <a:ext uri="{FF2B5EF4-FFF2-40B4-BE49-F238E27FC236}">
                <a16:creationId xmlns:a16="http://schemas.microsoft.com/office/drawing/2014/main" id="{A64171D2-F36F-1773-21A2-6C2C2304A2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a:extLst>
              <a:ext uri="{FF2B5EF4-FFF2-40B4-BE49-F238E27FC236}">
                <a16:creationId xmlns:a16="http://schemas.microsoft.com/office/drawing/2014/main" id="{6448999E-38E4-5049-A74E-47F30415304E}"/>
              </a:ext>
            </a:extLst>
          </p:cNvPr>
          <p:cNvSpPr txBox="1"/>
          <p:nvPr/>
        </p:nvSpPr>
        <p:spPr>
          <a:xfrm>
            <a:off x="857892" y="968273"/>
            <a:ext cx="10171416" cy="2308324"/>
          </a:xfrm>
          <a:prstGeom prst="rect">
            <a:avLst/>
          </a:prstGeom>
          <a:noFill/>
        </p:spPr>
        <p:txBody>
          <a:bodyPr wrap="square" rtlCol="0">
            <a:spAutoFit/>
          </a:bodyPr>
          <a:lstStyle/>
          <a:p>
            <a:r>
              <a:rPr lang="es-ES"/>
              <a:t>JSX es una forma especial de escribir JavaScript, lo que implica que es posible insertar en el marcado funciones, variables, etc. usando llaves { … }. Es decir, dentro de las llaves es posible ejecutar código JavaScript.</a:t>
            </a:r>
          </a:p>
          <a:p>
            <a:br>
              <a:rPr lang="es-ES"/>
            </a:br>
            <a:r>
              <a:rPr lang="es-ES"/>
              <a:t>Las llaves solo se pueden usar de dos maneras dentro de JSX:</a:t>
            </a:r>
          </a:p>
          <a:p>
            <a:endParaRPr lang="es-ES"/>
          </a:p>
          <a:p>
            <a:pPr marL="342900" indent="-342900">
              <a:buFont typeface="Arial" panose="020B0604020202020204" pitchFamily="34" charset="0"/>
              <a:buChar char="•"/>
            </a:pPr>
            <a:r>
              <a:rPr lang="es-ES"/>
              <a:t>Como texto directamente dentro de una etiqueta</a:t>
            </a:r>
          </a:p>
          <a:p>
            <a:pPr marL="285750" indent="-285750">
              <a:buFont typeface="Wingdings" pitchFamily="2" charset="2"/>
              <a:buChar char="Ø"/>
            </a:pPr>
            <a:endParaRPr lang="es-ES"/>
          </a:p>
        </p:txBody>
      </p:sp>
      <p:pic>
        <p:nvPicPr>
          <p:cNvPr id="4" name="Imagen 3" descr="Texto&#10;&#10;Descripción generada automáticamente">
            <a:extLst>
              <a:ext uri="{FF2B5EF4-FFF2-40B4-BE49-F238E27FC236}">
                <a16:creationId xmlns:a16="http://schemas.microsoft.com/office/drawing/2014/main" id="{BBB4871B-0AEB-EB8D-7B78-96C1032A6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1137" y="3257356"/>
            <a:ext cx="4569725" cy="886664"/>
          </a:xfrm>
          <a:prstGeom prst="rect">
            <a:avLst/>
          </a:prstGeom>
        </p:spPr>
      </p:pic>
      <p:sp>
        <p:nvSpPr>
          <p:cNvPr id="9" name="CuadroTexto 8">
            <a:extLst>
              <a:ext uri="{FF2B5EF4-FFF2-40B4-BE49-F238E27FC236}">
                <a16:creationId xmlns:a16="http://schemas.microsoft.com/office/drawing/2014/main" id="{4D9FD814-6DE7-DCDF-0D80-CDE0EC5E9729}"/>
              </a:ext>
            </a:extLst>
          </p:cNvPr>
          <p:cNvSpPr txBox="1"/>
          <p:nvPr/>
        </p:nvSpPr>
        <p:spPr>
          <a:xfrm>
            <a:off x="857892" y="4468064"/>
            <a:ext cx="6097604" cy="369332"/>
          </a:xfrm>
          <a:prstGeom prst="rect">
            <a:avLst/>
          </a:prstGeom>
          <a:noFill/>
        </p:spPr>
        <p:txBody>
          <a:bodyPr wrap="square">
            <a:spAutoFit/>
          </a:bodyPr>
          <a:lstStyle/>
          <a:p>
            <a:pPr marL="285750" indent="-285750">
              <a:buFont typeface="Arial" panose="020B0604020202020204" pitchFamily="34" charset="0"/>
              <a:buChar char="•"/>
            </a:pPr>
            <a:r>
              <a:rPr lang="es-ES"/>
              <a:t>Como atributos inmediatamente después del signo =</a:t>
            </a:r>
          </a:p>
        </p:txBody>
      </p:sp>
      <p:pic>
        <p:nvPicPr>
          <p:cNvPr id="11" name="Imagen 10" descr="Texto&#10;&#10;Descripción generada automáticamente">
            <a:extLst>
              <a:ext uri="{FF2B5EF4-FFF2-40B4-BE49-F238E27FC236}">
                <a16:creationId xmlns:a16="http://schemas.microsoft.com/office/drawing/2014/main" id="{2E29870E-61AB-0D7B-6584-54C65978B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751" y="5011443"/>
            <a:ext cx="7319565" cy="1054784"/>
          </a:xfrm>
          <a:prstGeom prst="rect">
            <a:avLst/>
          </a:prstGeom>
        </p:spPr>
      </p:pic>
    </p:spTree>
    <p:extLst>
      <p:ext uri="{BB962C8B-B14F-4D97-AF65-F5344CB8AC3E}">
        <p14:creationId xmlns:p14="http://schemas.microsoft.com/office/powerpoint/2010/main" val="143281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A8709-96A5-497D-65E3-21F0B67C2F9C}"/>
              </a:ext>
            </a:extLst>
          </p:cNvPr>
          <p:cNvSpPr>
            <a:spLocks noGrp="1"/>
          </p:cNvSpPr>
          <p:nvPr>
            <p:ph type="title"/>
          </p:nvPr>
        </p:nvSpPr>
        <p:spPr/>
        <p:txBody>
          <a:bodyPr/>
          <a:lstStyle/>
          <a:p>
            <a:r>
              <a:rPr lang="es-ES"/>
              <a:t>JSX – Uso de llaves dobles, CSS en línea</a:t>
            </a:r>
          </a:p>
        </p:txBody>
      </p:sp>
      <p:sp>
        <p:nvSpPr>
          <p:cNvPr id="5" name="AutoShape 2">
            <a:extLst>
              <a:ext uri="{FF2B5EF4-FFF2-40B4-BE49-F238E27FC236}">
                <a16:creationId xmlns:a16="http://schemas.microsoft.com/office/drawing/2014/main" id="{A64171D2-F36F-1773-21A2-6C2C2304A2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a:extLst>
              <a:ext uri="{FF2B5EF4-FFF2-40B4-BE49-F238E27FC236}">
                <a16:creationId xmlns:a16="http://schemas.microsoft.com/office/drawing/2014/main" id="{6448999E-38E4-5049-A74E-47F30415304E}"/>
              </a:ext>
            </a:extLst>
          </p:cNvPr>
          <p:cNvSpPr txBox="1"/>
          <p:nvPr/>
        </p:nvSpPr>
        <p:spPr>
          <a:xfrm>
            <a:off x="857892" y="917909"/>
            <a:ext cx="10171416" cy="923330"/>
          </a:xfrm>
          <a:prstGeom prst="rect">
            <a:avLst/>
          </a:prstGeom>
          <a:noFill/>
        </p:spPr>
        <p:txBody>
          <a:bodyPr wrap="square" rtlCol="0">
            <a:spAutoFit/>
          </a:bodyPr>
          <a:lstStyle/>
          <a:p>
            <a:r>
              <a:rPr lang="es-ES"/>
              <a:t>Además de cualquier expresión/función JavaScript, obviamente en JSX es posible pasar objetos, que también se indican con llaves.  </a:t>
            </a:r>
          </a:p>
          <a:p>
            <a:pPr marL="285750" indent="-285750">
              <a:buFont typeface="Wingdings" pitchFamily="2" charset="2"/>
              <a:buChar char="Ø"/>
            </a:pPr>
            <a:endParaRPr lang="es-ES"/>
          </a:p>
        </p:txBody>
      </p:sp>
      <p:sp>
        <p:nvSpPr>
          <p:cNvPr id="9" name="CuadroTexto 8">
            <a:extLst>
              <a:ext uri="{FF2B5EF4-FFF2-40B4-BE49-F238E27FC236}">
                <a16:creationId xmlns:a16="http://schemas.microsoft.com/office/drawing/2014/main" id="{4D9FD814-6DE7-DCDF-0D80-CDE0EC5E9729}"/>
              </a:ext>
            </a:extLst>
          </p:cNvPr>
          <p:cNvSpPr txBox="1"/>
          <p:nvPr/>
        </p:nvSpPr>
        <p:spPr>
          <a:xfrm>
            <a:off x="857892" y="2961411"/>
            <a:ext cx="10413291" cy="369332"/>
          </a:xfrm>
          <a:prstGeom prst="rect">
            <a:avLst/>
          </a:prstGeom>
          <a:noFill/>
        </p:spPr>
        <p:txBody>
          <a:bodyPr wrap="square">
            <a:spAutoFit/>
          </a:bodyPr>
          <a:lstStyle/>
          <a:p>
            <a:r>
              <a:rPr lang="es-ES"/>
              <a:t>Si queremos agregar estilo en línea en JSX, tendremos que pasar un objeto al atributo </a:t>
            </a:r>
            <a:r>
              <a:rPr lang="es-ES" err="1"/>
              <a:t>style</a:t>
            </a:r>
            <a:r>
              <a:rPr lang="es-ES"/>
              <a:t>: </a:t>
            </a:r>
          </a:p>
        </p:txBody>
      </p:sp>
      <p:pic>
        <p:nvPicPr>
          <p:cNvPr id="6" name="Imagen 5">
            <a:extLst>
              <a:ext uri="{FF2B5EF4-FFF2-40B4-BE49-F238E27FC236}">
                <a16:creationId xmlns:a16="http://schemas.microsoft.com/office/drawing/2014/main" id="{88201DA5-2506-C469-91FC-119E113FA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6415" y="1886006"/>
            <a:ext cx="6123969" cy="695298"/>
          </a:xfrm>
          <a:prstGeom prst="rect">
            <a:avLst/>
          </a:prstGeom>
        </p:spPr>
      </p:pic>
      <p:pic>
        <p:nvPicPr>
          <p:cNvPr id="10" name="Imagen 9" descr="Texto&#10;&#10;Descripción generada automáticamente">
            <a:extLst>
              <a:ext uri="{FF2B5EF4-FFF2-40B4-BE49-F238E27FC236}">
                <a16:creationId xmlns:a16="http://schemas.microsoft.com/office/drawing/2014/main" id="{74EED19F-E11B-12C6-666D-5E7B485D9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9554" y="3547675"/>
            <a:ext cx="5072891" cy="1831262"/>
          </a:xfrm>
          <a:prstGeom prst="rect">
            <a:avLst/>
          </a:prstGeom>
        </p:spPr>
      </p:pic>
      <p:sp>
        <p:nvSpPr>
          <p:cNvPr id="13" name="CuadroTexto 12">
            <a:extLst>
              <a:ext uri="{FF2B5EF4-FFF2-40B4-BE49-F238E27FC236}">
                <a16:creationId xmlns:a16="http://schemas.microsoft.com/office/drawing/2014/main" id="{FC027DEF-7CEF-2CF9-C4A4-20262D08A336}"/>
              </a:ext>
            </a:extLst>
          </p:cNvPr>
          <p:cNvSpPr txBox="1"/>
          <p:nvPr/>
        </p:nvSpPr>
        <p:spPr>
          <a:xfrm>
            <a:off x="1549667" y="5734766"/>
            <a:ext cx="10413290" cy="646331"/>
          </a:xfrm>
          <a:prstGeom prst="rect">
            <a:avLst/>
          </a:prstGeom>
          <a:noFill/>
        </p:spPr>
        <p:txBody>
          <a:bodyPr wrap="square">
            <a:spAutoFit/>
          </a:bodyPr>
          <a:lstStyle/>
          <a:p>
            <a:r>
              <a:rPr lang="es-ES"/>
              <a:t>NOTA: </a:t>
            </a:r>
            <a:r>
              <a:rPr lang="es-ES" b="1"/>
              <a:t>R</a:t>
            </a:r>
            <a:r>
              <a:rPr lang="es-ES" b="1" i="0">
                <a:effectLst/>
              </a:rPr>
              <a:t>ecuerda que los estilos son pasados como un objeto, así que todas las propiedades con guion se escriben en </a:t>
            </a:r>
            <a:r>
              <a:rPr lang="es-ES" b="1" i="0" err="1">
                <a:effectLst/>
              </a:rPr>
              <a:t>camelCase</a:t>
            </a:r>
            <a:r>
              <a:rPr lang="es-ES" b="1" i="0">
                <a:effectLst/>
              </a:rPr>
              <a:t> </a:t>
            </a:r>
            <a:endParaRPr lang="es-ES"/>
          </a:p>
        </p:txBody>
      </p:sp>
    </p:spTree>
    <p:extLst>
      <p:ext uri="{BB962C8B-B14F-4D97-AF65-F5344CB8AC3E}">
        <p14:creationId xmlns:p14="http://schemas.microsoft.com/office/powerpoint/2010/main" val="1351383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A8709-96A5-497D-65E3-21F0B67C2F9C}"/>
              </a:ext>
            </a:extLst>
          </p:cNvPr>
          <p:cNvSpPr>
            <a:spLocks noGrp="1"/>
          </p:cNvSpPr>
          <p:nvPr>
            <p:ph type="title"/>
          </p:nvPr>
        </p:nvSpPr>
        <p:spPr/>
        <p:txBody>
          <a:bodyPr/>
          <a:lstStyle/>
          <a:p>
            <a:r>
              <a:rPr lang="es-ES"/>
              <a:t>JSX – Declaración de atributos</a:t>
            </a:r>
          </a:p>
        </p:txBody>
      </p:sp>
      <p:sp>
        <p:nvSpPr>
          <p:cNvPr id="5" name="AutoShape 2">
            <a:extLst>
              <a:ext uri="{FF2B5EF4-FFF2-40B4-BE49-F238E27FC236}">
                <a16:creationId xmlns:a16="http://schemas.microsoft.com/office/drawing/2014/main" id="{A64171D2-F36F-1773-21A2-6C2C2304A2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a:extLst>
              <a:ext uri="{FF2B5EF4-FFF2-40B4-BE49-F238E27FC236}">
                <a16:creationId xmlns:a16="http://schemas.microsoft.com/office/drawing/2014/main" id="{6448999E-38E4-5049-A74E-47F30415304E}"/>
              </a:ext>
            </a:extLst>
          </p:cNvPr>
          <p:cNvSpPr txBox="1"/>
          <p:nvPr/>
        </p:nvSpPr>
        <p:spPr>
          <a:xfrm>
            <a:off x="852755" y="918523"/>
            <a:ext cx="10171416" cy="839391"/>
          </a:xfrm>
          <a:prstGeom prst="rect">
            <a:avLst/>
          </a:prstGeom>
          <a:noFill/>
        </p:spPr>
        <p:txBody>
          <a:bodyPr wrap="square" rtlCol="0">
            <a:spAutoFit/>
          </a:bodyPr>
          <a:lstStyle/>
          <a:p>
            <a:r>
              <a:rPr lang="es-ES"/>
              <a:t>La declaración de atributos en JSX se realiza de manera muy parecida a un HTML convencional</a:t>
            </a:r>
            <a:br>
              <a:rPr lang="es-ES"/>
            </a:br>
            <a:endParaRPr lang="es-ES"/>
          </a:p>
          <a:p>
            <a:pPr marL="285750" indent="-285750">
              <a:buFont typeface="Wingdings" pitchFamily="2" charset="2"/>
              <a:buChar char="Ø"/>
            </a:pPr>
            <a:endParaRPr lang="es-ES"/>
          </a:p>
        </p:txBody>
      </p:sp>
      <p:sp>
        <p:nvSpPr>
          <p:cNvPr id="6" name="CuadroTexto 5">
            <a:extLst>
              <a:ext uri="{FF2B5EF4-FFF2-40B4-BE49-F238E27FC236}">
                <a16:creationId xmlns:a16="http://schemas.microsoft.com/office/drawing/2014/main" id="{7526BF48-3F90-B302-8A7E-B5496F6C79A0}"/>
              </a:ext>
            </a:extLst>
          </p:cNvPr>
          <p:cNvSpPr txBox="1"/>
          <p:nvPr/>
        </p:nvSpPr>
        <p:spPr>
          <a:xfrm>
            <a:off x="852755" y="2891224"/>
            <a:ext cx="10171416" cy="646331"/>
          </a:xfrm>
          <a:prstGeom prst="rect">
            <a:avLst/>
          </a:prstGeom>
          <a:noFill/>
        </p:spPr>
        <p:txBody>
          <a:bodyPr wrap="square" rtlCol="0">
            <a:spAutoFit/>
          </a:bodyPr>
          <a:lstStyle/>
          <a:p>
            <a:r>
              <a:rPr lang="es-ES"/>
              <a:t>Hay ciertos atributos que pueden ser dinámicos o que provienen de variables</a:t>
            </a:r>
          </a:p>
          <a:p>
            <a:pPr marL="285750" indent="-285750">
              <a:buFont typeface="Wingdings" pitchFamily="2" charset="2"/>
              <a:buChar char="Ø"/>
            </a:pPr>
            <a:endParaRPr lang="es-ES"/>
          </a:p>
        </p:txBody>
      </p:sp>
      <p:pic>
        <p:nvPicPr>
          <p:cNvPr id="10" name="Imagen 9">
            <a:extLst>
              <a:ext uri="{FF2B5EF4-FFF2-40B4-BE49-F238E27FC236}">
                <a16:creationId xmlns:a16="http://schemas.microsoft.com/office/drawing/2014/main" id="{0AFD4421-A6F2-E4A1-1378-7004F2E49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9256" y="1669261"/>
            <a:ext cx="8974318" cy="731531"/>
          </a:xfrm>
          <a:prstGeom prst="rect">
            <a:avLst/>
          </a:prstGeom>
        </p:spPr>
      </p:pic>
      <p:pic>
        <p:nvPicPr>
          <p:cNvPr id="14" name="Imagen 13" descr="Texto&#10;&#10;Descripción generada automáticamente">
            <a:extLst>
              <a:ext uri="{FF2B5EF4-FFF2-40B4-BE49-F238E27FC236}">
                <a16:creationId xmlns:a16="http://schemas.microsoft.com/office/drawing/2014/main" id="{B7E8C4E0-4640-13CE-9471-1DFA1C06C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413" y="3581400"/>
            <a:ext cx="7658100" cy="1885950"/>
          </a:xfrm>
          <a:prstGeom prst="rect">
            <a:avLst/>
          </a:prstGeom>
        </p:spPr>
      </p:pic>
    </p:spTree>
    <p:extLst>
      <p:ext uri="{BB962C8B-B14F-4D97-AF65-F5344CB8AC3E}">
        <p14:creationId xmlns:p14="http://schemas.microsoft.com/office/powerpoint/2010/main" val="2081619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A8709-96A5-497D-65E3-21F0B67C2F9C}"/>
              </a:ext>
            </a:extLst>
          </p:cNvPr>
          <p:cNvSpPr>
            <a:spLocks noGrp="1"/>
          </p:cNvSpPr>
          <p:nvPr>
            <p:ph type="title"/>
          </p:nvPr>
        </p:nvSpPr>
        <p:spPr/>
        <p:txBody>
          <a:bodyPr/>
          <a:lstStyle/>
          <a:p>
            <a:r>
              <a:rPr lang="es-ES"/>
              <a:t>JSX – Declaración de atributos</a:t>
            </a:r>
          </a:p>
        </p:txBody>
      </p:sp>
      <p:sp>
        <p:nvSpPr>
          <p:cNvPr id="5" name="AutoShape 2">
            <a:extLst>
              <a:ext uri="{FF2B5EF4-FFF2-40B4-BE49-F238E27FC236}">
                <a16:creationId xmlns:a16="http://schemas.microsoft.com/office/drawing/2014/main" id="{A64171D2-F36F-1773-21A2-6C2C2304A2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a:extLst>
              <a:ext uri="{FF2B5EF4-FFF2-40B4-BE49-F238E27FC236}">
                <a16:creationId xmlns:a16="http://schemas.microsoft.com/office/drawing/2014/main" id="{6448999E-38E4-5049-A74E-47F30415304E}"/>
              </a:ext>
            </a:extLst>
          </p:cNvPr>
          <p:cNvSpPr txBox="1"/>
          <p:nvPr/>
        </p:nvSpPr>
        <p:spPr>
          <a:xfrm>
            <a:off x="838200" y="871346"/>
            <a:ext cx="10171416" cy="1477328"/>
          </a:xfrm>
          <a:prstGeom prst="rect">
            <a:avLst/>
          </a:prstGeom>
          <a:noFill/>
        </p:spPr>
        <p:txBody>
          <a:bodyPr wrap="square" rtlCol="0">
            <a:spAutoFit/>
          </a:bodyPr>
          <a:lstStyle/>
          <a:p>
            <a:r>
              <a:rPr lang="es-ES"/>
              <a:t>Puesto que JSX no es HTML, algunos atributos se definen de forma diferente por temas de palabras reservadas, los más recurrentes son: </a:t>
            </a:r>
            <a:r>
              <a:rPr lang="es-ES" err="1"/>
              <a:t>className</a:t>
            </a:r>
            <a:r>
              <a:rPr lang="es-ES"/>
              <a:t> (</a:t>
            </a:r>
            <a:r>
              <a:rPr lang="es-ES" err="1"/>
              <a:t>class</a:t>
            </a:r>
            <a:r>
              <a:rPr lang="es-ES"/>
              <a:t>) y </a:t>
            </a:r>
            <a:r>
              <a:rPr lang="es-ES" err="1"/>
              <a:t>htmlFor</a:t>
            </a:r>
            <a:r>
              <a:rPr lang="es-ES"/>
              <a:t> (</a:t>
            </a:r>
            <a:r>
              <a:rPr lang="es-ES" err="1"/>
              <a:t>for</a:t>
            </a:r>
            <a:r>
              <a:rPr lang="es-ES"/>
              <a:t>).</a:t>
            </a:r>
          </a:p>
          <a:p>
            <a:br>
              <a:rPr lang="es-ES"/>
            </a:br>
            <a:endParaRPr lang="es-ES"/>
          </a:p>
          <a:p>
            <a:pPr marL="285750" indent="-285750">
              <a:buFont typeface="Wingdings" pitchFamily="2" charset="2"/>
              <a:buChar char="Ø"/>
            </a:pPr>
            <a:endParaRPr lang="es-ES"/>
          </a:p>
        </p:txBody>
      </p:sp>
      <p:pic>
        <p:nvPicPr>
          <p:cNvPr id="6" name="Imagen 5">
            <a:extLst>
              <a:ext uri="{FF2B5EF4-FFF2-40B4-BE49-F238E27FC236}">
                <a16:creationId xmlns:a16="http://schemas.microsoft.com/office/drawing/2014/main" id="{A5EB0D6E-7F66-D46D-816C-EADDE44A2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66" y="2591896"/>
            <a:ext cx="10269467" cy="837104"/>
          </a:xfrm>
          <a:prstGeom prst="rect">
            <a:avLst/>
          </a:prstGeom>
        </p:spPr>
      </p:pic>
    </p:spTree>
    <p:extLst>
      <p:ext uri="{BB962C8B-B14F-4D97-AF65-F5344CB8AC3E}">
        <p14:creationId xmlns:p14="http://schemas.microsoft.com/office/powerpoint/2010/main" val="1018830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A8709-96A5-497D-65E3-21F0B67C2F9C}"/>
              </a:ext>
            </a:extLst>
          </p:cNvPr>
          <p:cNvSpPr>
            <a:spLocks noGrp="1"/>
          </p:cNvSpPr>
          <p:nvPr>
            <p:ph type="title"/>
          </p:nvPr>
        </p:nvSpPr>
        <p:spPr/>
        <p:txBody>
          <a:bodyPr/>
          <a:lstStyle/>
          <a:p>
            <a:r>
              <a:rPr lang="es-ES"/>
              <a:t>JSX – Declaración de eventos</a:t>
            </a:r>
          </a:p>
        </p:txBody>
      </p:sp>
      <p:sp>
        <p:nvSpPr>
          <p:cNvPr id="5" name="AutoShape 2">
            <a:extLst>
              <a:ext uri="{FF2B5EF4-FFF2-40B4-BE49-F238E27FC236}">
                <a16:creationId xmlns:a16="http://schemas.microsoft.com/office/drawing/2014/main" id="{A64171D2-F36F-1773-21A2-6C2C2304A2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a:extLst>
              <a:ext uri="{FF2B5EF4-FFF2-40B4-BE49-F238E27FC236}">
                <a16:creationId xmlns:a16="http://schemas.microsoft.com/office/drawing/2014/main" id="{6448999E-38E4-5049-A74E-47F30415304E}"/>
              </a:ext>
            </a:extLst>
          </p:cNvPr>
          <p:cNvSpPr txBox="1"/>
          <p:nvPr/>
        </p:nvSpPr>
        <p:spPr>
          <a:xfrm>
            <a:off x="857892" y="844813"/>
            <a:ext cx="10171416" cy="1477328"/>
          </a:xfrm>
          <a:prstGeom prst="rect">
            <a:avLst/>
          </a:prstGeom>
          <a:noFill/>
        </p:spPr>
        <p:txBody>
          <a:bodyPr wrap="square" rtlCol="0">
            <a:spAutoFit/>
          </a:bodyPr>
          <a:lstStyle/>
          <a:p>
            <a:r>
              <a:rPr lang="es-ES"/>
              <a:t>Al igual que los eventos HTML DOM, en </a:t>
            </a:r>
            <a:r>
              <a:rPr lang="es-ES" err="1"/>
              <a:t>React</a:t>
            </a:r>
            <a:r>
              <a:rPr lang="es-ES"/>
              <a:t> es posible definir acciones basadas en eventos de usuario. De hecho son los mismos, pero escritos en sintaxis </a:t>
            </a:r>
            <a:r>
              <a:rPr lang="es-ES" err="1"/>
              <a:t>camelCase</a:t>
            </a:r>
            <a:r>
              <a:rPr lang="es-ES"/>
              <a:t>. </a:t>
            </a:r>
          </a:p>
          <a:p>
            <a:br>
              <a:rPr lang="es-ES"/>
            </a:br>
            <a:endParaRPr lang="es-ES"/>
          </a:p>
          <a:p>
            <a:pPr marL="285750" indent="-285750">
              <a:buFont typeface="Wingdings" pitchFamily="2" charset="2"/>
              <a:buChar char="Ø"/>
            </a:pPr>
            <a:endParaRPr lang="es-ES"/>
          </a:p>
        </p:txBody>
      </p:sp>
      <p:pic>
        <p:nvPicPr>
          <p:cNvPr id="13" name="Imagen 12">
            <a:extLst>
              <a:ext uri="{FF2B5EF4-FFF2-40B4-BE49-F238E27FC236}">
                <a16:creationId xmlns:a16="http://schemas.microsoft.com/office/drawing/2014/main" id="{02837256-47C7-850B-F397-99C4C82051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15124"/>
            <a:ext cx="10486490" cy="1168494"/>
          </a:xfrm>
          <a:prstGeom prst="rect">
            <a:avLst/>
          </a:prstGeom>
        </p:spPr>
      </p:pic>
      <p:sp>
        <p:nvSpPr>
          <p:cNvPr id="3" name="CuadroTexto 2">
            <a:extLst>
              <a:ext uri="{FF2B5EF4-FFF2-40B4-BE49-F238E27FC236}">
                <a16:creationId xmlns:a16="http://schemas.microsoft.com/office/drawing/2014/main" id="{23AFEC20-CC0F-A2A7-5D1F-A0B528FBC266}"/>
              </a:ext>
            </a:extLst>
          </p:cNvPr>
          <p:cNvSpPr txBox="1"/>
          <p:nvPr/>
        </p:nvSpPr>
        <p:spPr>
          <a:xfrm>
            <a:off x="852755" y="4392646"/>
            <a:ext cx="10501045" cy="1477328"/>
          </a:xfrm>
          <a:prstGeom prst="rect">
            <a:avLst/>
          </a:prstGeom>
          <a:noFill/>
        </p:spPr>
        <p:txBody>
          <a:bodyPr wrap="square" rtlCol="0">
            <a:spAutoFit/>
          </a:bodyPr>
          <a:lstStyle/>
          <a:p>
            <a:r>
              <a:rPr lang="es-ES" b="1"/>
              <a:t>NOTA</a:t>
            </a:r>
            <a:r>
              <a:rPr lang="es-ES"/>
              <a:t>: En el HTML generado, entre los atributos del componente renderizado, no aparecerá </a:t>
            </a:r>
            <a:r>
              <a:rPr lang="es-ES" err="1"/>
              <a:t>onClick</a:t>
            </a:r>
            <a:r>
              <a:rPr lang="es-ES"/>
              <a:t>. Esta es una demostración más de que </a:t>
            </a:r>
            <a:r>
              <a:rPr lang="es-ES" b="1"/>
              <a:t>cuando hablamos de JSX no estamos hablando de HTML</a:t>
            </a:r>
            <a:r>
              <a:rPr lang="es-ES"/>
              <a:t>.</a:t>
            </a:r>
          </a:p>
          <a:p>
            <a:br>
              <a:rPr lang="es-ES"/>
            </a:br>
            <a:endParaRPr lang="es-ES"/>
          </a:p>
          <a:p>
            <a:pPr marL="285750" indent="-285750">
              <a:buFont typeface="Wingdings" pitchFamily="2" charset="2"/>
              <a:buChar char="Ø"/>
            </a:pPr>
            <a:endParaRPr lang="es-ES"/>
          </a:p>
        </p:txBody>
      </p:sp>
    </p:spTree>
    <p:extLst>
      <p:ext uri="{BB962C8B-B14F-4D97-AF65-F5344CB8AC3E}">
        <p14:creationId xmlns:p14="http://schemas.microsoft.com/office/powerpoint/2010/main" val="492196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95ED5-1B44-4142-DD97-D1AF5D1982DE}"/>
              </a:ext>
            </a:extLst>
          </p:cNvPr>
          <p:cNvSpPr>
            <a:spLocks noGrp="1"/>
          </p:cNvSpPr>
          <p:nvPr>
            <p:ph type="title"/>
          </p:nvPr>
        </p:nvSpPr>
        <p:spPr/>
        <p:txBody>
          <a:bodyPr/>
          <a:lstStyle/>
          <a:p>
            <a:r>
              <a:rPr lang="es-ES"/>
              <a:t>JSX – Ejercicio 0</a:t>
            </a:r>
          </a:p>
        </p:txBody>
      </p:sp>
      <p:sp>
        <p:nvSpPr>
          <p:cNvPr id="5" name="CuadroTexto 4">
            <a:extLst>
              <a:ext uri="{FF2B5EF4-FFF2-40B4-BE49-F238E27FC236}">
                <a16:creationId xmlns:a16="http://schemas.microsoft.com/office/drawing/2014/main" id="{BD58D26A-3EC4-64D8-54A3-7120B8695C51}"/>
              </a:ext>
            </a:extLst>
          </p:cNvPr>
          <p:cNvSpPr txBox="1"/>
          <p:nvPr/>
        </p:nvSpPr>
        <p:spPr>
          <a:xfrm>
            <a:off x="838200" y="873142"/>
            <a:ext cx="11067662" cy="46166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a:ln>
                  <a:noFill/>
                </a:ln>
                <a:solidFill>
                  <a:prstClr val="black"/>
                </a:solidFill>
                <a:effectLst/>
                <a:uLnTx/>
                <a:uFillTx/>
                <a:latin typeface="Calibri" panose="020F0502020204030204"/>
                <a:ea typeface="+mn-ea"/>
                <a:cs typeface="+mn-cs"/>
              </a:rPr>
              <a:t>Dada la siguiente porción de HTML, ¿sabrías convertirla en </a:t>
            </a:r>
            <a:r>
              <a:rPr kumimoji="0" lang="es-ES" sz="2400" b="0" i="0" u="none" strike="noStrike" kern="1200" cap="none" spc="0" normalizeH="0" baseline="0" noProof="0">
                <a:ln>
                  <a:noFill/>
                </a:ln>
                <a:solidFill>
                  <a:prstClr val="black"/>
                </a:solidFill>
                <a:effectLst/>
                <a:uLnTx/>
                <a:uFillTx/>
                <a:latin typeface="Calibri" panose="020F0502020204030204"/>
                <a:ea typeface="+mn-ea"/>
                <a:cs typeface="+mn-cs"/>
                <a:hlinkClick r:id="rId2">
                  <a:extLst>
                    <a:ext uri="{A12FA001-AC4F-418D-AE19-62706E023703}">
                      <ahyp:hlinkClr xmlns:ahyp="http://schemas.microsoft.com/office/drawing/2018/hyperlinkcolor" val="tx"/>
                    </a:ext>
                  </a:extLst>
                </a:hlinkClick>
              </a:rPr>
              <a:t>JSX</a:t>
            </a:r>
            <a:r>
              <a:rPr kumimoji="0" lang="es-ES" sz="2400" b="0" i="0" u="none" strike="noStrike" kern="1200" cap="none" spc="0" normalizeH="0" baseline="0" noProof="0">
                <a:ln>
                  <a:noFill/>
                </a:ln>
                <a:solidFill>
                  <a:prstClr val="black"/>
                </a:solidFill>
                <a:effectLst/>
                <a:uLnTx/>
                <a:uFillTx/>
                <a:latin typeface="Calibri" panose="020F0502020204030204"/>
                <a:ea typeface="+mn-ea"/>
                <a:cs typeface="+mn-cs"/>
              </a:rPr>
              <a:t>?</a:t>
            </a:r>
          </a:p>
        </p:txBody>
      </p:sp>
      <p:pic>
        <p:nvPicPr>
          <p:cNvPr id="4" name="Imagen 3" descr="Texto&#10;&#10;Descripción generada automáticamente">
            <a:extLst>
              <a:ext uri="{FF2B5EF4-FFF2-40B4-BE49-F238E27FC236}">
                <a16:creationId xmlns:a16="http://schemas.microsoft.com/office/drawing/2014/main" id="{FA551DC8-E91E-00DE-873A-90DE3577A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442" y="2010029"/>
            <a:ext cx="9006038" cy="2962685"/>
          </a:xfrm>
          <a:prstGeom prst="rect">
            <a:avLst/>
          </a:prstGeom>
        </p:spPr>
      </p:pic>
    </p:spTree>
    <p:extLst>
      <p:ext uri="{BB962C8B-B14F-4D97-AF65-F5344CB8AC3E}">
        <p14:creationId xmlns:p14="http://schemas.microsoft.com/office/powerpoint/2010/main" val="690157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a:extLst>
              <a:ext uri="{FF2B5EF4-FFF2-40B4-BE49-F238E27FC236}">
                <a16:creationId xmlns:a16="http://schemas.microsoft.com/office/drawing/2014/main" id="{33AF9623-E3B2-42B5-A13C-1A3DB8A73559}"/>
              </a:ext>
            </a:extLst>
          </p:cNvPr>
          <p:cNvSpPr>
            <a:spLocks noGrp="1"/>
          </p:cNvSpPr>
          <p:nvPr>
            <p:ph type="title"/>
          </p:nvPr>
        </p:nvSpPr>
        <p:spPr/>
        <p:txBody>
          <a:bodyPr/>
          <a:lstStyle/>
          <a:p>
            <a:r>
              <a:rPr lang="es-ES"/>
              <a:t>Pensando en React</a:t>
            </a:r>
          </a:p>
        </p:txBody>
      </p:sp>
    </p:spTree>
    <p:extLst>
      <p:ext uri="{BB962C8B-B14F-4D97-AF65-F5344CB8AC3E}">
        <p14:creationId xmlns:p14="http://schemas.microsoft.com/office/powerpoint/2010/main" val="210839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A8709-96A5-497D-65E3-21F0B67C2F9C}"/>
              </a:ext>
            </a:extLst>
          </p:cNvPr>
          <p:cNvSpPr>
            <a:spLocks noGrp="1"/>
          </p:cNvSpPr>
          <p:nvPr>
            <p:ph type="title"/>
          </p:nvPr>
        </p:nvSpPr>
        <p:spPr/>
        <p:txBody>
          <a:bodyPr/>
          <a:lstStyle/>
          <a:p>
            <a:r>
              <a:rPr lang="es-ES"/>
              <a:t>Pensando en </a:t>
            </a:r>
            <a:r>
              <a:rPr lang="es-ES" err="1"/>
              <a:t>React</a:t>
            </a:r>
            <a:r>
              <a:rPr lang="es-ES"/>
              <a:t> – Granulado de componentes</a:t>
            </a:r>
          </a:p>
        </p:txBody>
      </p:sp>
      <p:sp>
        <p:nvSpPr>
          <p:cNvPr id="5" name="AutoShape 2">
            <a:extLst>
              <a:ext uri="{FF2B5EF4-FFF2-40B4-BE49-F238E27FC236}">
                <a16:creationId xmlns:a16="http://schemas.microsoft.com/office/drawing/2014/main" id="{A64171D2-F36F-1773-21A2-6C2C2304A2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a:extLst>
              <a:ext uri="{FF2B5EF4-FFF2-40B4-BE49-F238E27FC236}">
                <a16:creationId xmlns:a16="http://schemas.microsoft.com/office/drawing/2014/main" id="{6448999E-38E4-5049-A74E-47F30415304E}"/>
              </a:ext>
            </a:extLst>
          </p:cNvPr>
          <p:cNvSpPr txBox="1"/>
          <p:nvPr/>
        </p:nvSpPr>
        <p:spPr>
          <a:xfrm>
            <a:off x="852755" y="1071543"/>
            <a:ext cx="10171416" cy="3968028"/>
          </a:xfrm>
          <a:prstGeom prst="rect">
            <a:avLst/>
          </a:prstGeom>
          <a:noFill/>
        </p:spPr>
        <p:txBody>
          <a:bodyPr wrap="square" rtlCol="0">
            <a:spAutoFit/>
          </a:bodyPr>
          <a:lstStyle/>
          <a:p>
            <a:r>
              <a:rPr lang="es-ES"/>
              <a:t>Uno de los puntos más importantes a la hora de desarrollar componentes en </a:t>
            </a:r>
            <a:r>
              <a:rPr lang="es-ES" err="1"/>
              <a:t>React</a:t>
            </a:r>
            <a:r>
              <a:rPr lang="es-ES"/>
              <a:t> es pensar en cómo va a ser cada uno de estos:</a:t>
            </a:r>
          </a:p>
          <a:p>
            <a:endParaRPr lang="es-ES"/>
          </a:p>
          <a:p>
            <a:pPr marL="285750" indent="-285750">
              <a:buFont typeface="Arial" panose="020B0604020202020204" pitchFamily="34" charset="0"/>
              <a:buChar char="•"/>
            </a:pPr>
            <a:r>
              <a:rPr lang="es-ES"/>
              <a:t>Los componentes deben ser pequeños</a:t>
            </a:r>
          </a:p>
          <a:p>
            <a:pPr marL="285750" indent="-285750">
              <a:buFont typeface="Arial" panose="020B0604020202020204" pitchFamily="34" charset="0"/>
              <a:buChar char="•"/>
            </a:pPr>
            <a:r>
              <a:rPr lang="es-ES"/>
              <a:t>Respetar el principio de responsabilidad única</a:t>
            </a:r>
          </a:p>
          <a:p>
            <a:pPr marL="285750" indent="-285750">
              <a:buFont typeface="Arial" panose="020B0604020202020204" pitchFamily="34" charset="0"/>
              <a:buChar char="•"/>
            </a:pPr>
            <a:r>
              <a:rPr lang="es-ES"/>
              <a:t>Tener una lógica simple</a:t>
            </a:r>
          </a:p>
          <a:p>
            <a:pPr marL="285750" indent="-285750">
              <a:buFont typeface="Arial" panose="020B0604020202020204" pitchFamily="34" charset="0"/>
              <a:buChar char="•"/>
            </a:pPr>
            <a:r>
              <a:rPr lang="es-ES"/>
              <a:t>Favorecer a la refactorización</a:t>
            </a:r>
          </a:p>
          <a:p>
            <a:pPr marL="285750" indent="-285750">
              <a:buFont typeface="Wingdings" pitchFamily="2" charset="2"/>
              <a:buChar char="Ø"/>
            </a:pPr>
            <a:endParaRPr lang="es-ES"/>
          </a:p>
          <a:p>
            <a:r>
              <a:rPr lang="es-ES"/>
              <a:t>Con estas premisas conseguiremos que nuestros componentes sean:</a:t>
            </a:r>
          </a:p>
          <a:p>
            <a:pPr marL="285750" indent="-285750">
              <a:buFont typeface="Arial" panose="020B0604020202020204" pitchFamily="34" charset="0"/>
              <a:buChar char="•"/>
            </a:pPr>
            <a:endParaRPr lang="es-ES"/>
          </a:p>
          <a:p>
            <a:pPr marL="285750" indent="-285750">
              <a:buFont typeface="Arial" panose="020B0604020202020204" pitchFamily="34" charset="0"/>
              <a:buChar char="•"/>
            </a:pPr>
            <a:r>
              <a:rPr lang="es-ES"/>
              <a:t>Sencillos</a:t>
            </a:r>
          </a:p>
          <a:p>
            <a:pPr marL="285750" indent="-285750">
              <a:buFont typeface="Arial" panose="020B0604020202020204" pitchFamily="34" charset="0"/>
              <a:buChar char="•"/>
            </a:pPr>
            <a:r>
              <a:rPr lang="es-ES"/>
              <a:t>Legibles</a:t>
            </a:r>
          </a:p>
          <a:p>
            <a:pPr marL="285750" indent="-285750">
              <a:buFont typeface="Arial" panose="020B0604020202020204" pitchFamily="34" charset="0"/>
              <a:buChar char="•"/>
            </a:pPr>
            <a:r>
              <a:rPr lang="es-ES"/>
              <a:t>Fáciles de mantener, hacer sus test unitarios, gestionar sus propiedades…</a:t>
            </a:r>
          </a:p>
          <a:p>
            <a:endParaRPr lang="es-ES"/>
          </a:p>
          <a:p>
            <a:br>
              <a:rPr lang="es-ES"/>
            </a:br>
            <a:endParaRPr lang="es-ES"/>
          </a:p>
          <a:p>
            <a:pPr marL="285750" indent="-285750">
              <a:buFont typeface="Wingdings" pitchFamily="2" charset="2"/>
              <a:buChar char="Ø"/>
            </a:pPr>
            <a:endParaRPr lang="es-ES"/>
          </a:p>
        </p:txBody>
      </p:sp>
    </p:spTree>
    <p:extLst>
      <p:ext uri="{BB962C8B-B14F-4D97-AF65-F5344CB8AC3E}">
        <p14:creationId xmlns:p14="http://schemas.microsoft.com/office/powerpoint/2010/main" val="3228702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a:extLst>
              <a:ext uri="{FF2B5EF4-FFF2-40B4-BE49-F238E27FC236}">
                <a16:creationId xmlns:a16="http://schemas.microsoft.com/office/drawing/2014/main" id="{33AF9623-E3B2-42B5-A13C-1A3DB8A73559}"/>
              </a:ext>
            </a:extLst>
          </p:cNvPr>
          <p:cNvSpPr>
            <a:spLocks noGrp="1"/>
          </p:cNvSpPr>
          <p:nvPr>
            <p:ph type="title"/>
          </p:nvPr>
        </p:nvSpPr>
        <p:spPr/>
        <p:txBody>
          <a:bodyPr/>
          <a:lstStyle/>
          <a:p>
            <a:r>
              <a:rPr lang="es-ES"/>
              <a:t>INTRODUCCIÓN</a:t>
            </a:r>
          </a:p>
        </p:txBody>
      </p:sp>
    </p:spTree>
    <p:extLst>
      <p:ext uri="{BB962C8B-B14F-4D97-AF65-F5344CB8AC3E}">
        <p14:creationId xmlns:p14="http://schemas.microsoft.com/office/powerpoint/2010/main" val="1174319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A8709-96A5-497D-65E3-21F0B67C2F9C}"/>
              </a:ext>
            </a:extLst>
          </p:cNvPr>
          <p:cNvSpPr>
            <a:spLocks noGrp="1"/>
          </p:cNvSpPr>
          <p:nvPr>
            <p:ph type="title"/>
          </p:nvPr>
        </p:nvSpPr>
        <p:spPr/>
        <p:txBody>
          <a:bodyPr/>
          <a:lstStyle/>
          <a:p>
            <a:r>
              <a:rPr lang="es-ES"/>
              <a:t>Pensando en </a:t>
            </a:r>
            <a:r>
              <a:rPr lang="es-ES" err="1"/>
              <a:t>React</a:t>
            </a:r>
            <a:r>
              <a:rPr lang="es-ES"/>
              <a:t> – ¿Cómo se hace?</a:t>
            </a:r>
          </a:p>
        </p:txBody>
      </p:sp>
      <p:sp>
        <p:nvSpPr>
          <p:cNvPr id="5" name="AutoShape 2">
            <a:extLst>
              <a:ext uri="{FF2B5EF4-FFF2-40B4-BE49-F238E27FC236}">
                <a16:creationId xmlns:a16="http://schemas.microsoft.com/office/drawing/2014/main" id="{A64171D2-F36F-1773-21A2-6C2C2304A2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0" name="Picture 2" descr="Mockup">
            <a:extLst>
              <a:ext uri="{FF2B5EF4-FFF2-40B4-BE49-F238E27FC236}">
                <a16:creationId xmlns:a16="http://schemas.microsoft.com/office/drawing/2014/main" id="{28F75CDF-BE1E-EA8B-43B0-88B2ED54B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2277" y="1430968"/>
            <a:ext cx="3531048" cy="428991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2CF59B83-EAEF-CFCC-E180-C3B402CD2C95}"/>
              </a:ext>
            </a:extLst>
          </p:cNvPr>
          <p:cNvSpPr txBox="1"/>
          <p:nvPr/>
        </p:nvSpPr>
        <p:spPr>
          <a:xfrm>
            <a:off x="852755" y="1053611"/>
            <a:ext cx="8115925" cy="3609380"/>
          </a:xfrm>
          <a:prstGeom prst="rect">
            <a:avLst/>
          </a:prstGeom>
          <a:noFill/>
        </p:spPr>
        <p:txBody>
          <a:bodyPr wrap="square" rtlCol="0">
            <a:spAutoFit/>
          </a:bodyPr>
          <a:lstStyle/>
          <a:p>
            <a:r>
              <a:rPr lang="es-ES"/>
              <a:t>Imaginemos que tenemos el siguiente componente de la derecha, necesitamos:</a:t>
            </a:r>
          </a:p>
          <a:p>
            <a:pPr marL="285750" indent="-285750">
              <a:buFont typeface="Arial" panose="020B0604020202020204" pitchFamily="34" charset="0"/>
              <a:buChar char="•"/>
            </a:pPr>
            <a:endParaRPr lang="es-ES"/>
          </a:p>
          <a:p>
            <a:pPr marL="285750" indent="-285750">
              <a:buFont typeface="Arial" panose="020B0604020202020204" pitchFamily="34" charset="0"/>
              <a:buChar char="•"/>
            </a:pPr>
            <a:r>
              <a:rPr lang="es-ES"/>
              <a:t>Hacer el menor código posible</a:t>
            </a:r>
            <a:br>
              <a:rPr lang="es-ES"/>
            </a:br>
            <a:endParaRPr lang="es-ES"/>
          </a:p>
          <a:p>
            <a:pPr marL="285750" indent="-285750">
              <a:buFont typeface="Arial" panose="020B0604020202020204" pitchFamily="34" charset="0"/>
              <a:buChar char="•"/>
            </a:pPr>
            <a:r>
              <a:rPr lang="es-ES"/>
              <a:t>Reutilizar algún que otro patrón que veamos repetitivo</a:t>
            </a:r>
            <a:br>
              <a:rPr lang="es-ES"/>
            </a:br>
            <a:endParaRPr lang="es-ES"/>
          </a:p>
          <a:p>
            <a:pPr marL="285750" indent="-285750">
              <a:buFont typeface="Arial" panose="020B0604020202020204" pitchFamily="34" charset="0"/>
              <a:buChar char="•"/>
            </a:pPr>
            <a:r>
              <a:rPr lang="es-ES"/>
              <a:t>Separar elementos lógicos o de interacción</a:t>
            </a:r>
            <a:br>
              <a:rPr lang="es-ES"/>
            </a:br>
            <a:endParaRPr lang="es-ES"/>
          </a:p>
          <a:p>
            <a:pPr marL="742950" lvl="1" indent="-285750">
              <a:buFont typeface="Arial" panose="020B0604020202020204" pitchFamily="34" charset="0"/>
              <a:buChar char="•"/>
            </a:pPr>
            <a:r>
              <a:rPr lang="es-ES"/>
              <a:t>Elementos de formulario</a:t>
            </a:r>
          </a:p>
          <a:p>
            <a:pPr marL="742950" lvl="1" indent="-285750">
              <a:buFont typeface="Arial" panose="020B0604020202020204" pitchFamily="34" charset="0"/>
              <a:buChar char="•"/>
            </a:pPr>
            <a:r>
              <a:rPr lang="es-ES"/>
              <a:t>Inputs, </a:t>
            </a:r>
            <a:r>
              <a:rPr lang="es-ES" err="1"/>
              <a:t>textarea</a:t>
            </a:r>
            <a:r>
              <a:rPr lang="es-ES"/>
              <a:t>, </a:t>
            </a:r>
            <a:r>
              <a:rPr lang="es-ES" err="1"/>
              <a:t>checkbox</a:t>
            </a:r>
            <a:r>
              <a:rPr lang="es-ES"/>
              <a:t>, botones</a:t>
            </a:r>
          </a:p>
          <a:p>
            <a:pPr marL="742950" lvl="1" indent="-285750">
              <a:buFont typeface="Arial" panose="020B0604020202020204" pitchFamily="34" charset="0"/>
              <a:buChar char="•"/>
            </a:pPr>
            <a:r>
              <a:rPr lang="es-ES"/>
              <a:t>Procedimientos lógicos</a:t>
            </a:r>
          </a:p>
          <a:p>
            <a:br>
              <a:rPr lang="es-ES"/>
            </a:br>
            <a:endParaRPr lang="es-ES"/>
          </a:p>
          <a:p>
            <a:pPr marL="285750" indent="-285750">
              <a:buFont typeface="Wingdings" pitchFamily="2" charset="2"/>
              <a:buChar char="Ø"/>
            </a:pPr>
            <a:endParaRPr lang="es-ES"/>
          </a:p>
        </p:txBody>
      </p:sp>
    </p:spTree>
    <p:extLst>
      <p:ext uri="{BB962C8B-B14F-4D97-AF65-F5344CB8AC3E}">
        <p14:creationId xmlns:p14="http://schemas.microsoft.com/office/powerpoint/2010/main" val="61125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Diagram showing nesting of components">
            <a:extLst>
              <a:ext uri="{FF2B5EF4-FFF2-40B4-BE49-F238E27FC236}">
                <a16:creationId xmlns:a16="http://schemas.microsoft.com/office/drawing/2014/main" id="{DB733C30-36F7-DD85-E9D8-A092E9FB4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262" y="2161927"/>
            <a:ext cx="6418428" cy="414810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04DA8709-96A5-497D-65E3-21F0B67C2F9C}"/>
              </a:ext>
            </a:extLst>
          </p:cNvPr>
          <p:cNvSpPr>
            <a:spLocks noGrp="1"/>
          </p:cNvSpPr>
          <p:nvPr>
            <p:ph type="title"/>
          </p:nvPr>
        </p:nvSpPr>
        <p:spPr/>
        <p:txBody>
          <a:bodyPr/>
          <a:lstStyle/>
          <a:p>
            <a:r>
              <a:rPr lang="es-ES"/>
              <a:t>Pensando en </a:t>
            </a:r>
            <a:r>
              <a:rPr lang="es-ES" err="1"/>
              <a:t>React</a:t>
            </a:r>
            <a:r>
              <a:rPr lang="es-ES"/>
              <a:t> – ¿Cómo se hace?</a:t>
            </a:r>
          </a:p>
        </p:txBody>
      </p:sp>
      <p:sp>
        <p:nvSpPr>
          <p:cNvPr id="5" name="AutoShape 2">
            <a:extLst>
              <a:ext uri="{FF2B5EF4-FFF2-40B4-BE49-F238E27FC236}">
                <a16:creationId xmlns:a16="http://schemas.microsoft.com/office/drawing/2014/main" id="{A64171D2-F36F-1773-21A2-6C2C2304A2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CuadroTexto 3">
            <a:extLst>
              <a:ext uri="{FF2B5EF4-FFF2-40B4-BE49-F238E27FC236}">
                <a16:creationId xmlns:a16="http://schemas.microsoft.com/office/drawing/2014/main" id="{2CF59B83-EAEF-CFCC-E180-C3B402CD2C95}"/>
              </a:ext>
            </a:extLst>
          </p:cNvPr>
          <p:cNvSpPr txBox="1"/>
          <p:nvPr/>
        </p:nvSpPr>
        <p:spPr>
          <a:xfrm>
            <a:off x="852755" y="1015838"/>
            <a:ext cx="5395645" cy="2853928"/>
          </a:xfrm>
          <a:prstGeom prst="rect">
            <a:avLst/>
          </a:prstGeom>
          <a:noFill/>
        </p:spPr>
        <p:txBody>
          <a:bodyPr wrap="square" rtlCol="0">
            <a:spAutoFit/>
          </a:bodyPr>
          <a:lstStyle/>
          <a:p>
            <a:pPr marL="342900" indent="-342900">
              <a:buFont typeface="+mj-lt"/>
              <a:buAutoNum type="arabicParenR"/>
            </a:pPr>
            <a:r>
              <a:rPr lang="es-ES"/>
              <a:t>Para empezar, debemos hacer un componente que encapsule todo el contenido</a:t>
            </a:r>
          </a:p>
          <a:p>
            <a:pPr marL="342900" indent="-342900">
              <a:buFont typeface="+mj-lt"/>
              <a:buAutoNum type="arabicParenR"/>
            </a:pPr>
            <a:r>
              <a:rPr lang="es-ES"/>
              <a:t>Creamos un componente que reciba toda la lógica de interacción.</a:t>
            </a:r>
          </a:p>
          <a:p>
            <a:pPr marL="342900" indent="-342900">
              <a:buFont typeface="+mj-lt"/>
              <a:buAutoNum type="arabicParenR"/>
            </a:pPr>
            <a:r>
              <a:rPr lang="es-ES"/>
              <a:t>Vemos que esta tabla puede ser potencial candidato a refactorizar código, por lo que generamos otro componente</a:t>
            </a:r>
          </a:p>
          <a:p>
            <a:pPr marL="342900" indent="-342900">
              <a:buFont typeface="+mj-lt"/>
              <a:buAutoNum type="arabicParenR"/>
            </a:pPr>
            <a:r>
              <a:rPr lang="es-ES"/>
              <a:t>El componente 3 contiene componentes de tipo 4 que se encargarán de mostrar esos títulos</a:t>
            </a:r>
          </a:p>
          <a:p>
            <a:pPr marL="342900" indent="-342900">
              <a:buFont typeface="+mj-lt"/>
              <a:buAutoNum type="arabicParenR"/>
            </a:pPr>
            <a:r>
              <a:rPr lang="es-ES"/>
              <a:t>El componente 5 es el encargado de mostrar la información pertinente</a:t>
            </a:r>
          </a:p>
        </p:txBody>
      </p:sp>
    </p:spTree>
    <p:extLst>
      <p:ext uri="{BB962C8B-B14F-4D97-AF65-F5344CB8AC3E}">
        <p14:creationId xmlns:p14="http://schemas.microsoft.com/office/powerpoint/2010/main" val="4268688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A8709-96A5-497D-65E3-21F0B67C2F9C}"/>
              </a:ext>
            </a:extLst>
          </p:cNvPr>
          <p:cNvSpPr>
            <a:spLocks noGrp="1"/>
          </p:cNvSpPr>
          <p:nvPr>
            <p:ph type="title"/>
          </p:nvPr>
        </p:nvSpPr>
        <p:spPr/>
        <p:txBody>
          <a:bodyPr/>
          <a:lstStyle/>
          <a:p>
            <a:r>
              <a:rPr lang="es-ES"/>
              <a:t>Pensando en </a:t>
            </a:r>
            <a:r>
              <a:rPr lang="es-ES" err="1"/>
              <a:t>React</a:t>
            </a:r>
            <a:r>
              <a:rPr lang="es-ES"/>
              <a:t> – Trabajar con datos</a:t>
            </a:r>
          </a:p>
        </p:txBody>
      </p:sp>
      <p:sp>
        <p:nvSpPr>
          <p:cNvPr id="5" name="AutoShape 2">
            <a:extLst>
              <a:ext uri="{FF2B5EF4-FFF2-40B4-BE49-F238E27FC236}">
                <a16:creationId xmlns:a16="http://schemas.microsoft.com/office/drawing/2014/main" id="{A64171D2-F36F-1773-21A2-6C2C2304A2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CuadroTexto 3">
            <a:extLst>
              <a:ext uri="{FF2B5EF4-FFF2-40B4-BE49-F238E27FC236}">
                <a16:creationId xmlns:a16="http://schemas.microsoft.com/office/drawing/2014/main" id="{2CF59B83-EAEF-CFCC-E180-C3B402CD2C95}"/>
              </a:ext>
            </a:extLst>
          </p:cNvPr>
          <p:cNvSpPr txBox="1"/>
          <p:nvPr/>
        </p:nvSpPr>
        <p:spPr>
          <a:xfrm>
            <a:off x="852755" y="1003248"/>
            <a:ext cx="10311238" cy="2585323"/>
          </a:xfrm>
          <a:prstGeom prst="rect">
            <a:avLst/>
          </a:prstGeom>
          <a:noFill/>
        </p:spPr>
        <p:txBody>
          <a:bodyPr wrap="square" rtlCol="0">
            <a:spAutoFit/>
          </a:bodyPr>
          <a:lstStyle/>
          <a:p>
            <a:r>
              <a:rPr lang="es-ES"/>
              <a:t>Es imprescindible para la realización de un componente tener todos los datos con los que vamos a trabajar, los cuales pueden venir de:</a:t>
            </a:r>
          </a:p>
          <a:p>
            <a:endParaRPr lang="es-ES"/>
          </a:p>
          <a:p>
            <a:pPr marL="742950" lvl="1" indent="-285750">
              <a:buFont typeface="Arial" panose="020B0604020202020204" pitchFamily="34" charset="0"/>
              <a:buChar char="•"/>
            </a:pPr>
            <a:r>
              <a:rPr lang="es-ES"/>
              <a:t>Servicios</a:t>
            </a:r>
          </a:p>
          <a:p>
            <a:pPr marL="742950" lvl="1" indent="-285750">
              <a:buFont typeface="Arial" panose="020B0604020202020204" pitchFamily="34" charset="0"/>
              <a:buChar char="•"/>
            </a:pPr>
            <a:r>
              <a:rPr lang="es-ES"/>
              <a:t>Ficheros JSON</a:t>
            </a:r>
          </a:p>
          <a:p>
            <a:pPr marL="742950" lvl="1" indent="-285750">
              <a:buFont typeface="Arial" panose="020B0604020202020204" pitchFamily="34" charset="0"/>
              <a:buChar char="•"/>
            </a:pPr>
            <a:r>
              <a:rPr lang="es-ES"/>
              <a:t>Variables de nuestro proyecto</a:t>
            </a:r>
          </a:p>
          <a:p>
            <a:pPr lvl="1"/>
            <a:endParaRPr lang="es-ES"/>
          </a:p>
          <a:p>
            <a:r>
              <a:rPr lang="es-ES"/>
              <a:t>Para el ejemplo anterior podemos usar estos datos:</a:t>
            </a:r>
            <a:br>
              <a:rPr lang="es-ES"/>
            </a:br>
            <a:endParaRPr lang="es-ES"/>
          </a:p>
        </p:txBody>
      </p:sp>
      <p:pic>
        <p:nvPicPr>
          <p:cNvPr id="7" name="Picture 2" descr="Mockup">
            <a:extLst>
              <a:ext uri="{FF2B5EF4-FFF2-40B4-BE49-F238E27FC236}">
                <a16:creationId xmlns:a16="http://schemas.microsoft.com/office/drawing/2014/main" id="{F4D13B0D-2628-FF4E-2106-91E059381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4715" y="1406525"/>
            <a:ext cx="3089609" cy="3753604"/>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Texto&#10;&#10;Descripción generada automáticamente">
            <a:extLst>
              <a:ext uri="{FF2B5EF4-FFF2-40B4-BE49-F238E27FC236}">
                <a16:creationId xmlns:a16="http://schemas.microsoft.com/office/drawing/2014/main" id="{364DA81F-5D63-B43B-D054-A1954C2B6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929" y="3352477"/>
            <a:ext cx="7449458" cy="1897068"/>
          </a:xfrm>
          <a:prstGeom prst="rect">
            <a:avLst/>
          </a:prstGeom>
        </p:spPr>
      </p:pic>
    </p:spTree>
    <p:extLst>
      <p:ext uri="{BB962C8B-B14F-4D97-AF65-F5344CB8AC3E}">
        <p14:creationId xmlns:p14="http://schemas.microsoft.com/office/powerpoint/2010/main" val="294151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95ED5-1B44-4142-DD97-D1AF5D1982DE}"/>
              </a:ext>
            </a:extLst>
          </p:cNvPr>
          <p:cNvSpPr>
            <a:spLocks noGrp="1"/>
          </p:cNvSpPr>
          <p:nvPr>
            <p:ph type="title"/>
          </p:nvPr>
        </p:nvSpPr>
        <p:spPr/>
        <p:txBody>
          <a:bodyPr/>
          <a:lstStyle/>
          <a:p>
            <a:r>
              <a:rPr lang="es-ES"/>
              <a:t>Pensando en </a:t>
            </a:r>
            <a:r>
              <a:rPr lang="es-ES" err="1"/>
              <a:t>React</a:t>
            </a:r>
            <a:r>
              <a:rPr lang="es-ES"/>
              <a:t> – Ejercicio 1</a:t>
            </a:r>
          </a:p>
        </p:txBody>
      </p:sp>
      <p:sp>
        <p:nvSpPr>
          <p:cNvPr id="5" name="CuadroTexto 4">
            <a:extLst>
              <a:ext uri="{FF2B5EF4-FFF2-40B4-BE49-F238E27FC236}">
                <a16:creationId xmlns:a16="http://schemas.microsoft.com/office/drawing/2014/main" id="{BD58D26A-3EC4-64D8-54A3-7120B8695C51}"/>
              </a:ext>
            </a:extLst>
          </p:cNvPr>
          <p:cNvSpPr txBox="1"/>
          <p:nvPr/>
        </p:nvSpPr>
        <p:spPr>
          <a:xfrm>
            <a:off x="838200" y="894127"/>
            <a:ext cx="11067662" cy="419695"/>
          </a:xfrm>
          <a:prstGeom prst="rect">
            <a:avLst/>
          </a:prstGeom>
          <a:noFill/>
        </p:spPr>
        <p:txBody>
          <a:bodyPr wrap="square">
            <a:spAutoFit/>
          </a:bodyPr>
          <a:lstStyle/>
          <a:p>
            <a:r>
              <a:rPr lang="es-ES" sz="2400"/>
              <a:t>Dado el siguiente mockup, ¿cuántos y cuales componentes podríamos crear?</a:t>
            </a:r>
          </a:p>
        </p:txBody>
      </p:sp>
      <p:pic>
        <p:nvPicPr>
          <p:cNvPr id="1026" name="Picture 2" descr="Wix Forms: Designing Your Site Forms | Help Center | Wix.com">
            <a:extLst>
              <a:ext uri="{FF2B5EF4-FFF2-40B4-BE49-F238E27FC236}">
                <a16:creationId xmlns:a16="http://schemas.microsoft.com/office/drawing/2014/main" id="{065C3A1F-1396-BDBD-36EC-69E5C1B59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7269" y="1800322"/>
            <a:ext cx="6895897" cy="407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544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a:extLst>
              <a:ext uri="{FF2B5EF4-FFF2-40B4-BE49-F238E27FC236}">
                <a16:creationId xmlns:a16="http://schemas.microsoft.com/office/drawing/2014/main" id="{33AF9623-E3B2-42B5-A13C-1A3DB8A73559}"/>
              </a:ext>
            </a:extLst>
          </p:cNvPr>
          <p:cNvSpPr>
            <a:spLocks noGrp="1"/>
          </p:cNvSpPr>
          <p:nvPr>
            <p:ph type="title"/>
          </p:nvPr>
        </p:nvSpPr>
        <p:spPr/>
        <p:txBody>
          <a:bodyPr/>
          <a:lstStyle/>
          <a:p>
            <a:r>
              <a:rPr lang="es-ES"/>
              <a:t>Componentes</a:t>
            </a:r>
          </a:p>
        </p:txBody>
      </p:sp>
    </p:spTree>
    <p:extLst>
      <p:ext uri="{BB962C8B-B14F-4D97-AF65-F5344CB8AC3E}">
        <p14:creationId xmlns:p14="http://schemas.microsoft.com/office/powerpoint/2010/main" val="3604648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A8709-96A5-497D-65E3-21F0B67C2F9C}"/>
              </a:ext>
            </a:extLst>
          </p:cNvPr>
          <p:cNvSpPr>
            <a:spLocks noGrp="1"/>
          </p:cNvSpPr>
          <p:nvPr>
            <p:ph type="title"/>
          </p:nvPr>
        </p:nvSpPr>
        <p:spPr/>
        <p:txBody>
          <a:bodyPr/>
          <a:lstStyle/>
          <a:p>
            <a:r>
              <a:rPr lang="es-ES"/>
              <a:t>Componentes – ¿Qué es un componente?</a:t>
            </a:r>
          </a:p>
        </p:txBody>
      </p:sp>
      <p:sp>
        <p:nvSpPr>
          <p:cNvPr id="5" name="AutoShape 2">
            <a:extLst>
              <a:ext uri="{FF2B5EF4-FFF2-40B4-BE49-F238E27FC236}">
                <a16:creationId xmlns:a16="http://schemas.microsoft.com/office/drawing/2014/main" id="{A64171D2-F36F-1773-21A2-6C2C2304A2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a:extLst>
              <a:ext uri="{FF2B5EF4-FFF2-40B4-BE49-F238E27FC236}">
                <a16:creationId xmlns:a16="http://schemas.microsoft.com/office/drawing/2014/main" id="{6448999E-38E4-5049-A74E-47F30415304E}"/>
              </a:ext>
            </a:extLst>
          </p:cNvPr>
          <p:cNvSpPr txBox="1"/>
          <p:nvPr/>
        </p:nvSpPr>
        <p:spPr>
          <a:xfrm>
            <a:off x="852755" y="1028430"/>
            <a:ext cx="10171416" cy="3105745"/>
          </a:xfrm>
          <a:prstGeom prst="rect">
            <a:avLst/>
          </a:prstGeom>
          <a:noFill/>
        </p:spPr>
        <p:txBody>
          <a:bodyPr wrap="square" rtlCol="0">
            <a:spAutoFit/>
          </a:bodyPr>
          <a:lstStyle/>
          <a:p>
            <a:pPr marL="285750" indent="-285750">
              <a:buFont typeface="Arial" panose="020B0604020202020204" pitchFamily="34" charset="0"/>
              <a:buChar char="•"/>
            </a:pPr>
            <a:r>
              <a:rPr lang="es-ES"/>
              <a:t>Un componente es la unidad mínima de representación de una parte de la interfaz de usuario (UI) que contiene un significado propio de la aplicación a desarrollar</a:t>
            </a:r>
            <a:br>
              <a:rPr lang="es-ES"/>
            </a:br>
            <a:endParaRPr lang="es-ES"/>
          </a:p>
          <a:p>
            <a:pPr marL="285750" indent="-285750">
              <a:buFont typeface="Arial" panose="020B0604020202020204" pitchFamily="34" charset="0"/>
              <a:buChar char="•"/>
            </a:pPr>
            <a:r>
              <a:rPr lang="es-ES"/>
              <a:t>En </a:t>
            </a:r>
            <a:r>
              <a:rPr lang="es-ES" err="1"/>
              <a:t>React</a:t>
            </a:r>
            <a:r>
              <a:rPr lang="es-ES"/>
              <a:t> podemos desarrollar componentes de 2 formas, mediante:</a:t>
            </a:r>
          </a:p>
          <a:p>
            <a:pPr marL="285750" indent="-285750">
              <a:buFont typeface="Arial" panose="020B0604020202020204" pitchFamily="34" charset="0"/>
              <a:buChar char="•"/>
            </a:pPr>
            <a:endParaRPr lang="es-ES"/>
          </a:p>
          <a:p>
            <a:pPr marL="742950" lvl="1" indent="-285750">
              <a:buFont typeface="Arial" panose="020B0604020202020204" pitchFamily="34" charset="0"/>
              <a:buChar char="•"/>
            </a:pPr>
            <a:r>
              <a:rPr lang="es-ES"/>
              <a:t>Uso de clases (POO)</a:t>
            </a:r>
          </a:p>
          <a:p>
            <a:pPr marL="742950" lvl="1" indent="-285750">
              <a:buFont typeface="Arial" panose="020B0604020202020204" pitchFamily="34" charset="0"/>
              <a:buChar char="•"/>
            </a:pPr>
            <a:r>
              <a:rPr lang="es-ES"/>
              <a:t>Uso de funciones (Paradigma funcional, FC) Componentes de función. </a:t>
            </a:r>
          </a:p>
          <a:p>
            <a:endParaRPr lang="es-ES"/>
          </a:p>
          <a:p>
            <a:endParaRPr lang="es-ES"/>
          </a:p>
          <a:p>
            <a:br>
              <a:rPr lang="es-ES"/>
            </a:br>
            <a:endParaRPr lang="es-ES"/>
          </a:p>
          <a:p>
            <a:pPr marL="285750" indent="-285750">
              <a:buFont typeface="Wingdings" pitchFamily="2" charset="2"/>
              <a:buChar char="Ø"/>
            </a:pPr>
            <a:endParaRPr lang="es-ES"/>
          </a:p>
        </p:txBody>
      </p:sp>
      <p:sp>
        <p:nvSpPr>
          <p:cNvPr id="4" name="CuadroTexto 3">
            <a:extLst>
              <a:ext uri="{FF2B5EF4-FFF2-40B4-BE49-F238E27FC236}">
                <a16:creationId xmlns:a16="http://schemas.microsoft.com/office/drawing/2014/main" id="{E1825A5C-478E-5CE9-5CBC-5642CB009F6B}"/>
              </a:ext>
            </a:extLst>
          </p:cNvPr>
          <p:cNvSpPr txBox="1"/>
          <p:nvPr/>
        </p:nvSpPr>
        <p:spPr>
          <a:xfrm>
            <a:off x="838199" y="3276600"/>
            <a:ext cx="10171416" cy="1477328"/>
          </a:xfrm>
          <a:prstGeom prst="rect">
            <a:avLst/>
          </a:prstGeom>
          <a:noFill/>
        </p:spPr>
        <p:txBody>
          <a:bodyPr wrap="square" rtlCol="0">
            <a:spAutoFit/>
          </a:bodyPr>
          <a:lstStyle/>
          <a:p>
            <a:r>
              <a:rPr lang="es-ES"/>
              <a:t>Los componentes de clase </a:t>
            </a:r>
            <a:r>
              <a:rPr lang="es-ES" b="1" u="sng"/>
              <a:t>ya no se usan </a:t>
            </a:r>
            <a:r>
              <a:rPr lang="es-ES"/>
              <a:t>hoy en día en aplicaciones nuevas </a:t>
            </a:r>
            <a:r>
              <a:rPr lang="es-ES" err="1"/>
              <a:t>React</a:t>
            </a:r>
            <a:r>
              <a:rPr lang="es-ES"/>
              <a:t> puesto que el estándar actual son los denominados </a:t>
            </a:r>
            <a:r>
              <a:rPr lang="es-ES" err="1"/>
              <a:t>function</a:t>
            </a:r>
            <a:r>
              <a:rPr lang="es-ES"/>
              <a:t> </a:t>
            </a:r>
            <a:r>
              <a:rPr lang="es-ES" err="1"/>
              <a:t>components</a:t>
            </a:r>
            <a:r>
              <a:rPr lang="es-ES"/>
              <a:t>.</a:t>
            </a:r>
          </a:p>
          <a:p>
            <a:br>
              <a:rPr lang="es-ES"/>
            </a:br>
            <a:endParaRPr lang="es-ES"/>
          </a:p>
          <a:p>
            <a:pPr marL="285750" indent="-285750">
              <a:buFont typeface="Wingdings" pitchFamily="2" charset="2"/>
              <a:buChar char="Ø"/>
            </a:pPr>
            <a:endParaRPr lang="es-ES"/>
          </a:p>
        </p:txBody>
      </p:sp>
      <p:pic>
        <p:nvPicPr>
          <p:cNvPr id="11" name="Imagen 10" descr="Texto&#10;&#10;Descripción generada automáticamente">
            <a:extLst>
              <a:ext uri="{FF2B5EF4-FFF2-40B4-BE49-F238E27FC236}">
                <a16:creationId xmlns:a16="http://schemas.microsoft.com/office/drawing/2014/main" id="{FE78843E-BA36-F086-3A55-4F8727551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5424" y="4247710"/>
            <a:ext cx="5985207" cy="1804585"/>
          </a:xfrm>
          <a:prstGeom prst="rect">
            <a:avLst/>
          </a:prstGeom>
        </p:spPr>
      </p:pic>
    </p:spTree>
    <p:extLst>
      <p:ext uri="{BB962C8B-B14F-4D97-AF65-F5344CB8AC3E}">
        <p14:creationId xmlns:p14="http://schemas.microsoft.com/office/powerpoint/2010/main" val="2168013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A8709-96A5-497D-65E3-21F0B67C2F9C}"/>
              </a:ext>
            </a:extLst>
          </p:cNvPr>
          <p:cNvSpPr>
            <a:spLocks noGrp="1"/>
          </p:cNvSpPr>
          <p:nvPr>
            <p:ph type="title"/>
          </p:nvPr>
        </p:nvSpPr>
        <p:spPr/>
        <p:txBody>
          <a:bodyPr/>
          <a:lstStyle/>
          <a:p>
            <a:r>
              <a:rPr lang="es-ES"/>
              <a:t>Componentes – Estructura de un componente</a:t>
            </a:r>
          </a:p>
        </p:txBody>
      </p:sp>
      <p:sp>
        <p:nvSpPr>
          <p:cNvPr id="5" name="AutoShape 2">
            <a:extLst>
              <a:ext uri="{FF2B5EF4-FFF2-40B4-BE49-F238E27FC236}">
                <a16:creationId xmlns:a16="http://schemas.microsoft.com/office/drawing/2014/main" id="{A64171D2-F36F-1773-21A2-6C2C2304A2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3" name="Imagen 2" descr="Texto&#10;&#10;Descripción generada automáticamente">
            <a:extLst>
              <a:ext uri="{FF2B5EF4-FFF2-40B4-BE49-F238E27FC236}">
                <a16:creationId xmlns:a16="http://schemas.microsoft.com/office/drawing/2014/main" id="{F070312A-A804-FDB4-A45F-A6FE744273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6278" y="873142"/>
            <a:ext cx="5274644" cy="5671177"/>
          </a:xfrm>
          <a:prstGeom prst="rect">
            <a:avLst/>
          </a:prstGeom>
        </p:spPr>
      </p:pic>
    </p:spTree>
    <p:extLst>
      <p:ext uri="{BB962C8B-B14F-4D97-AF65-F5344CB8AC3E}">
        <p14:creationId xmlns:p14="http://schemas.microsoft.com/office/powerpoint/2010/main" val="4122271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A8709-96A5-497D-65E3-21F0B67C2F9C}"/>
              </a:ext>
            </a:extLst>
          </p:cNvPr>
          <p:cNvSpPr>
            <a:spLocks noGrp="1"/>
          </p:cNvSpPr>
          <p:nvPr>
            <p:ph type="title"/>
          </p:nvPr>
        </p:nvSpPr>
        <p:spPr/>
        <p:txBody>
          <a:bodyPr/>
          <a:lstStyle/>
          <a:p>
            <a:r>
              <a:rPr lang="es-ES"/>
              <a:t>Componentes – Estructura de un componente</a:t>
            </a:r>
          </a:p>
        </p:txBody>
      </p:sp>
      <p:sp>
        <p:nvSpPr>
          <p:cNvPr id="16" name="CuadroTexto 15">
            <a:extLst>
              <a:ext uri="{FF2B5EF4-FFF2-40B4-BE49-F238E27FC236}">
                <a16:creationId xmlns:a16="http://schemas.microsoft.com/office/drawing/2014/main" id="{C39B3445-7001-BD0F-0BBE-F18A93A5277B}"/>
              </a:ext>
            </a:extLst>
          </p:cNvPr>
          <p:cNvSpPr txBox="1"/>
          <p:nvPr/>
        </p:nvSpPr>
        <p:spPr>
          <a:xfrm>
            <a:off x="852755" y="952884"/>
            <a:ext cx="8141616" cy="1594842"/>
          </a:xfrm>
          <a:prstGeom prst="rect">
            <a:avLst/>
          </a:prstGeom>
          <a:noFill/>
        </p:spPr>
        <p:txBody>
          <a:bodyPr wrap="square" rtlCol="0">
            <a:spAutoFit/>
          </a:bodyPr>
          <a:lstStyle/>
          <a:p>
            <a:pPr marL="285750" indent="-285750">
              <a:buFont typeface="Arial" panose="020B0604020202020204" pitchFamily="34" charset="0"/>
              <a:buChar char="•"/>
            </a:pPr>
            <a:r>
              <a:rPr lang="es-ES"/>
              <a:t>Un componente también puede ser declarado como </a:t>
            </a:r>
            <a:r>
              <a:rPr lang="es-ES" i="1" err="1"/>
              <a:t>function</a:t>
            </a:r>
            <a:r>
              <a:rPr lang="es-ES" i="1"/>
              <a:t> </a:t>
            </a:r>
            <a:r>
              <a:rPr lang="es-ES"/>
              <a:t>o como </a:t>
            </a:r>
            <a:r>
              <a:rPr lang="es-ES" i="1" err="1"/>
              <a:t>const.</a:t>
            </a:r>
            <a:br>
              <a:rPr lang="es-ES"/>
            </a:br>
            <a:endParaRPr lang="es-ES"/>
          </a:p>
          <a:p>
            <a:pPr marL="285750" indent="-285750">
              <a:buFont typeface="Arial" panose="020B0604020202020204" pitchFamily="34" charset="0"/>
              <a:buChar char="•"/>
            </a:pPr>
            <a:r>
              <a:rPr lang="es-ES"/>
              <a:t>Pueden pasarse </a:t>
            </a:r>
            <a:r>
              <a:rPr lang="es-ES" err="1"/>
              <a:t>props</a:t>
            </a:r>
            <a:r>
              <a:rPr lang="es-ES"/>
              <a:t> o no, dependiendo de la lógica de nuestro componente.</a:t>
            </a:r>
          </a:p>
          <a:p>
            <a:br>
              <a:rPr lang="es-ES"/>
            </a:br>
            <a:endParaRPr lang="es-ES"/>
          </a:p>
          <a:p>
            <a:pPr marL="285750" indent="-285750">
              <a:buFont typeface="Wingdings" pitchFamily="2" charset="2"/>
              <a:buChar char="Ø"/>
            </a:pPr>
            <a:endParaRPr lang="es-ES"/>
          </a:p>
        </p:txBody>
      </p:sp>
      <p:pic>
        <p:nvPicPr>
          <p:cNvPr id="8" name="Imagen 7" descr="Interfaz de usuario gráfica, Texto&#10;&#10;Descripción generada automáticamente con confianza media">
            <a:extLst>
              <a:ext uri="{FF2B5EF4-FFF2-40B4-BE49-F238E27FC236}">
                <a16:creationId xmlns:a16="http://schemas.microsoft.com/office/drawing/2014/main" id="{805FC4BC-3570-873F-4468-C384B40A5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811" y="2206371"/>
            <a:ext cx="4656776" cy="1688082"/>
          </a:xfrm>
          <a:prstGeom prst="rect">
            <a:avLst/>
          </a:prstGeom>
        </p:spPr>
      </p:pic>
      <p:pic>
        <p:nvPicPr>
          <p:cNvPr id="10" name="Imagen 9" descr="Texto&#10;&#10;Descripción generada automáticamente">
            <a:extLst>
              <a:ext uri="{FF2B5EF4-FFF2-40B4-BE49-F238E27FC236}">
                <a16:creationId xmlns:a16="http://schemas.microsoft.com/office/drawing/2014/main" id="{A622D0FC-9CA4-865B-6435-F7A7A33F5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411" y="2140968"/>
            <a:ext cx="4423513" cy="1688082"/>
          </a:xfrm>
          <a:prstGeom prst="rect">
            <a:avLst/>
          </a:prstGeom>
        </p:spPr>
      </p:pic>
      <p:pic>
        <p:nvPicPr>
          <p:cNvPr id="12" name="Imagen 11" descr="Texto&#10;&#10;Descripción generada automáticamente">
            <a:extLst>
              <a:ext uri="{FF2B5EF4-FFF2-40B4-BE49-F238E27FC236}">
                <a16:creationId xmlns:a16="http://schemas.microsoft.com/office/drawing/2014/main" id="{E44E6DA1-1746-25E8-FFE4-3FFD0E3B91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9363" y="4203528"/>
            <a:ext cx="5007961" cy="1786695"/>
          </a:xfrm>
          <a:prstGeom prst="rect">
            <a:avLst/>
          </a:prstGeom>
        </p:spPr>
      </p:pic>
    </p:spTree>
    <p:extLst>
      <p:ext uri="{BB962C8B-B14F-4D97-AF65-F5344CB8AC3E}">
        <p14:creationId xmlns:p14="http://schemas.microsoft.com/office/powerpoint/2010/main" val="1733733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A8709-96A5-497D-65E3-21F0B67C2F9C}"/>
              </a:ext>
            </a:extLst>
          </p:cNvPr>
          <p:cNvSpPr>
            <a:spLocks noGrp="1"/>
          </p:cNvSpPr>
          <p:nvPr>
            <p:ph type="title"/>
          </p:nvPr>
        </p:nvSpPr>
        <p:spPr/>
        <p:txBody>
          <a:bodyPr/>
          <a:lstStyle/>
          <a:p>
            <a:r>
              <a:rPr lang="es-ES"/>
              <a:t>Componentes – Importación y declaración</a:t>
            </a:r>
          </a:p>
        </p:txBody>
      </p:sp>
      <p:sp>
        <p:nvSpPr>
          <p:cNvPr id="16" name="CuadroTexto 15">
            <a:extLst>
              <a:ext uri="{FF2B5EF4-FFF2-40B4-BE49-F238E27FC236}">
                <a16:creationId xmlns:a16="http://schemas.microsoft.com/office/drawing/2014/main" id="{C39B3445-7001-BD0F-0BBE-F18A93A5277B}"/>
              </a:ext>
            </a:extLst>
          </p:cNvPr>
          <p:cNvSpPr txBox="1"/>
          <p:nvPr/>
        </p:nvSpPr>
        <p:spPr>
          <a:xfrm>
            <a:off x="852754" y="978066"/>
            <a:ext cx="10801689" cy="2098476"/>
          </a:xfrm>
          <a:prstGeom prst="rect">
            <a:avLst/>
          </a:prstGeom>
          <a:noFill/>
        </p:spPr>
        <p:txBody>
          <a:bodyPr wrap="square" rtlCol="0">
            <a:spAutoFit/>
          </a:bodyPr>
          <a:lstStyle/>
          <a:p>
            <a:r>
              <a:rPr lang="es-ES"/>
              <a:t>Los pasos a seguir son:</a:t>
            </a:r>
          </a:p>
          <a:p>
            <a:endParaRPr lang="es-ES"/>
          </a:p>
          <a:p>
            <a:pPr marL="342900" indent="-342900">
              <a:buFont typeface="+mj-lt"/>
              <a:buAutoNum type="arabicParenR"/>
            </a:pPr>
            <a:r>
              <a:rPr lang="es-ES"/>
              <a:t>Creación de un nuevo fichero</a:t>
            </a:r>
          </a:p>
          <a:p>
            <a:pPr marL="342900" indent="-342900">
              <a:buFont typeface="+mj-lt"/>
              <a:buAutoNum type="arabicParenR"/>
            </a:pPr>
            <a:r>
              <a:rPr lang="es-ES"/>
              <a:t>Instanciación del componente con su posterior exportación para poder importarlo después</a:t>
            </a:r>
          </a:p>
          <a:p>
            <a:pPr marL="342900" indent="-342900">
              <a:buFont typeface="+mj-lt"/>
              <a:buAutoNum type="arabicParenR"/>
            </a:pPr>
            <a:r>
              <a:rPr lang="es-ES"/>
              <a:t>En el lugar donde se importe nuestro nuevo componente, lo declaramos con un tag del nombre de ese componente.</a:t>
            </a:r>
            <a:br>
              <a:rPr lang="es-ES"/>
            </a:br>
            <a:endParaRPr lang="es-ES"/>
          </a:p>
          <a:p>
            <a:pPr marL="285750" indent="-285750">
              <a:buFont typeface="Wingdings" pitchFamily="2" charset="2"/>
              <a:buChar char="Ø"/>
            </a:pPr>
            <a:endParaRPr lang="es-ES"/>
          </a:p>
        </p:txBody>
      </p:sp>
      <p:pic>
        <p:nvPicPr>
          <p:cNvPr id="7" name="Imagen 6" descr="Texto&#10;&#10;Descripción generada automáticamente">
            <a:extLst>
              <a:ext uri="{FF2B5EF4-FFF2-40B4-BE49-F238E27FC236}">
                <a16:creationId xmlns:a16="http://schemas.microsoft.com/office/drawing/2014/main" id="{1EC02D5A-E0DD-8488-C0BE-6281863E55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842" y="2866694"/>
            <a:ext cx="4157279" cy="2308324"/>
          </a:xfrm>
          <a:prstGeom prst="rect">
            <a:avLst/>
          </a:prstGeom>
        </p:spPr>
      </p:pic>
      <p:pic>
        <p:nvPicPr>
          <p:cNvPr id="9" name="Imagen 8" descr="Texto&#10;&#10;Descripción generada automáticamente">
            <a:extLst>
              <a:ext uri="{FF2B5EF4-FFF2-40B4-BE49-F238E27FC236}">
                <a16:creationId xmlns:a16="http://schemas.microsoft.com/office/drawing/2014/main" id="{A0225B81-DDD9-CF1F-8783-D02F622E9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339" y="2866694"/>
            <a:ext cx="5711907" cy="3715924"/>
          </a:xfrm>
          <a:prstGeom prst="rect">
            <a:avLst/>
          </a:prstGeom>
        </p:spPr>
      </p:pic>
    </p:spTree>
    <p:extLst>
      <p:ext uri="{BB962C8B-B14F-4D97-AF65-F5344CB8AC3E}">
        <p14:creationId xmlns:p14="http://schemas.microsoft.com/office/powerpoint/2010/main" val="3096126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24ECB2-1721-216A-2192-5B0FF56F1BAB}"/>
              </a:ext>
            </a:extLst>
          </p:cNvPr>
          <p:cNvSpPr>
            <a:spLocks noGrp="1"/>
          </p:cNvSpPr>
          <p:nvPr>
            <p:ph type="title"/>
          </p:nvPr>
        </p:nvSpPr>
        <p:spPr/>
        <p:txBody>
          <a:bodyPr/>
          <a:lstStyle/>
          <a:p>
            <a:r>
              <a:rPr lang="es-ES"/>
              <a:t>Componentes – Ejercicio 2</a:t>
            </a:r>
          </a:p>
        </p:txBody>
      </p:sp>
      <p:sp>
        <p:nvSpPr>
          <p:cNvPr id="3" name="CuadroTexto 2">
            <a:extLst>
              <a:ext uri="{FF2B5EF4-FFF2-40B4-BE49-F238E27FC236}">
                <a16:creationId xmlns:a16="http://schemas.microsoft.com/office/drawing/2014/main" id="{485B7D1F-B131-2056-F013-EE8720C21F82}"/>
              </a:ext>
            </a:extLst>
          </p:cNvPr>
          <p:cNvSpPr txBox="1"/>
          <p:nvPr/>
        </p:nvSpPr>
        <p:spPr>
          <a:xfrm>
            <a:off x="2606711" y="2090172"/>
            <a:ext cx="6978577" cy="2677656"/>
          </a:xfrm>
          <a:prstGeom prst="rect">
            <a:avLst/>
          </a:prstGeom>
          <a:noFill/>
        </p:spPr>
        <p:txBody>
          <a:bodyPr wrap="none" rtlCol="0">
            <a:spAutoFit/>
          </a:bodyPr>
          <a:lstStyle/>
          <a:p>
            <a:pPr algn="ctr"/>
            <a:r>
              <a:rPr lang="es-ES" sz="2400"/>
              <a:t>Accede a </a:t>
            </a:r>
            <a:r>
              <a:rPr lang="es-ES" sz="2400" err="1">
                <a:hlinkClick r:id="rId2"/>
              </a:rPr>
              <a:t>Stackblitz</a:t>
            </a:r>
            <a:r>
              <a:rPr lang="es-ES" sz="2400"/>
              <a:t> y  </a:t>
            </a:r>
          </a:p>
          <a:p>
            <a:pPr algn="ctr"/>
            <a:r>
              <a:rPr lang="es-ES" sz="2400"/>
              <a:t>modifica el componente ubicado en el fichero App.js</a:t>
            </a:r>
          </a:p>
          <a:p>
            <a:pPr algn="ctr"/>
            <a:endParaRPr lang="es-ES" sz="2400"/>
          </a:p>
          <a:p>
            <a:pPr algn="ctr"/>
            <a:r>
              <a:rPr lang="es-ES" sz="2400"/>
              <a:t>Observa cómo cambia el contenido </a:t>
            </a:r>
          </a:p>
          <a:p>
            <a:pPr algn="ctr"/>
            <a:r>
              <a:rPr lang="es-ES" sz="2400"/>
              <a:t>en función de los cambios que aportas</a:t>
            </a:r>
            <a:br>
              <a:rPr lang="es-ES" sz="2400"/>
            </a:br>
            <a:endParaRPr lang="es-ES" sz="2400"/>
          </a:p>
          <a:p>
            <a:pPr algn="ctr"/>
            <a:r>
              <a:rPr lang="es-ES" sz="2400"/>
              <a:t>Crea una variable dentro del componente y muéstrala.</a:t>
            </a:r>
          </a:p>
        </p:txBody>
      </p:sp>
    </p:spTree>
    <p:extLst>
      <p:ext uri="{BB962C8B-B14F-4D97-AF65-F5344CB8AC3E}">
        <p14:creationId xmlns:p14="http://schemas.microsoft.com/office/powerpoint/2010/main" val="1329028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prstGeom prst="rect">
            <a:avLst/>
          </a:prstGeom>
        </p:spPr>
        <p:txBody>
          <a:bodyPr lIns="91440" tIns="45720" rIns="91440" bIns="45720" anchor="t"/>
          <a:lstStyle/>
          <a:p>
            <a:r>
              <a:rPr lang="es-ES"/>
              <a:t>Índice</a:t>
            </a:r>
          </a:p>
        </p:txBody>
      </p:sp>
      <p:sp>
        <p:nvSpPr>
          <p:cNvPr id="5" name="Marcador de texto 4">
            <a:extLst>
              <a:ext uri="{FF2B5EF4-FFF2-40B4-BE49-F238E27FC236}">
                <a16:creationId xmlns:a16="http://schemas.microsoft.com/office/drawing/2014/main" id="{C1581F2F-A315-F518-A546-3D96B316DB53}"/>
              </a:ext>
            </a:extLst>
          </p:cNvPr>
          <p:cNvSpPr>
            <a:spLocks noGrp="1"/>
          </p:cNvSpPr>
          <p:nvPr>
            <p:ph type="body" sz="quarter" idx="4294967295"/>
          </p:nvPr>
        </p:nvSpPr>
        <p:spPr>
          <a:xfrm>
            <a:off x="1054992" y="873142"/>
            <a:ext cx="4871983" cy="5883275"/>
          </a:xfrm>
          <a:prstGeom prst="rect">
            <a:avLst/>
          </a:prstGeom>
        </p:spPr>
        <p:txBody>
          <a:bodyPr vert="horz" lIns="91440" tIns="45720" rIns="91440" bIns="45720" rtlCol="0" anchor="t">
            <a:noAutofit/>
          </a:bodyPr>
          <a:lstStyle/>
          <a:p>
            <a:pPr marL="0" indent="0">
              <a:buNone/>
            </a:pPr>
            <a:r>
              <a:rPr lang="es-ES" sz="1600">
                <a:solidFill>
                  <a:srgbClr val="000000"/>
                </a:solidFill>
                <a:latin typeface="Arial Black"/>
                <a:ea typeface="+mn-lt"/>
                <a:cs typeface="Segoe UI Semibold"/>
              </a:rPr>
              <a:t>Día 1</a:t>
            </a:r>
            <a:endParaRPr lang="es-ES" sz="1600">
              <a:solidFill>
                <a:srgbClr val="FFFFFF"/>
              </a:solidFill>
              <a:latin typeface="Arial Black"/>
              <a:ea typeface="+mn-lt"/>
              <a:cs typeface="Segoe UI Semibold"/>
            </a:endParaRPr>
          </a:p>
          <a:p>
            <a:pPr marL="799465" lvl="1" indent="-285750"/>
            <a:r>
              <a:rPr lang="es-ES" sz="1600">
                <a:solidFill>
                  <a:srgbClr val="000000"/>
                </a:solidFill>
                <a:latin typeface="Calibri"/>
                <a:ea typeface="+mn-lt"/>
                <a:cs typeface="Calibri"/>
              </a:rPr>
              <a:t>Introducción</a:t>
            </a:r>
          </a:p>
          <a:p>
            <a:pPr marL="799465" lvl="1" indent="-285750"/>
            <a:r>
              <a:rPr lang="es-ES" sz="1600">
                <a:solidFill>
                  <a:srgbClr val="000000"/>
                </a:solidFill>
                <a:latin typeface="Calibri"/>
                <a:ea typeface="+mn-lt"/>
                <a:cs typeface="Calibri"/>
              </a:rPr>
              <a:t>JSX</a:t>
            </a:r>
          </a:p>
          <a:p>
            <a:pPr marL="799465" lvl="1" indent="-285750"/>
            <a:r>
              <a:rPr lang="es-ES" sz="1600">
                <a:solidFill>
                  <a:srgbClr val="000000"/>
                </a:solidFill>
                <a:latin typeface="Calibri"/>
                <a:ea typeface="+mn-lt"/>
                <a:cs typeface="Calibri"/>
              </a:rPr>
              <a:t>Pensando en </a:t>
            </a:r>
            <a:r>
              <a:rPr lang="es-ES" sz="1600" err="1">
                <a:solidFill>
                  <a:srgbClr val="000000"/>
                </a:solidFill>
                <a:latin typeface="Calibri"/>
                <a:ea typeface="+mn-lt"/>
                <a:cs typeface="Calibri"/>
              </a:rPr>
              <a:t>React</a:t>
            </a:r>
            <a:endParaRPr lang="es-ES" sz="1600">
              <a:solidFill>
                <a:srgbClr val="000000"/>
              </a:solidFill>
              <a:latin typeface="Calibri"/>
              <a:ea typeface="+mn-lt"/>
              <a:cs typeface="Calibri"/>
            </a:endParaRPr>
          </a:p>
          <a:p>
            <a:pPr marL="799465" lvl="1" indent="-285750"/>
            <a:r>
              <a:rPr lang="es-ES" sz="1600">
                <a:solidFill>
                  <a:srgbClr val="000000"/>
                </a:solidFill>
                <a:latin typeface="Calibri"/>
                <a:ea typeface="+mn-lt"/>
                <a:cs typeface="Calibri"/>
              </a:rPr>
              <a:t>Componentes</a:t>
            </a:r>
          </a:p>
          <a:p>
            <a:pPr marL="799465" lvl="1" indent="-285750"/>
            <a:r>
              <a:rPr lang="es-ES" sz="1600">
                <a:solidFill>
                  <a:srgbClr val="000000"/>
                </a:solidFill>
                <a:latin typeface="Calibri"/>
                <a:ea typeface="+mn-lt"/>
                <a:cs typeface="Calibri"/>
              </a:rPr>
              <a:t>Estados</a:t>
            </a:r>
          </a:p>
          <a:p>
            <a:pPr marL="0" indent="0">
              <a:buNone/>
            </a:pPr>
            <a:r>
              <a:rPr lang="es-ES" sz="1600">
                <a:solidFill>
                  <a:srgbClr val="000000"/>
                </a:solidFill>
                <a:latin typeface="Arial Black"/>
                <a:ea typeface="+mn-lt"/>
                <a:cs typeface="Segoe UI Semibold"/>
              </a:rPr>
              <a:t>Día 2</a:t>
            </a:r>
            <a:endParaRPr lang="es-ES" sz="1600">
              <a:solidFill>
                <a:srgbClr val="000000"/>
              </a:solidFill>
              <a:latin typeface="Calibri"/>
              <a:ea typeface="+mn-lt"/>
              <a:cs typeface="Calibri"/>
            </a:endParaRPr>
          </a:p>
          <a:p>
            <a:pPr marL="799465" lvl="1" indent="-285750"/>
            <a:r>
              <a:rPr lang="es-ES" sz="1600">
                <a:solidFill>
                  <a:srgbClr val="000000"/>
                </a:solidFill>
                <a:latin typeface="Calibri"/>
                <a:ea typeface="+mn-lt"/>
                <a:cs typeface="Calibri"/>
              </a:rPr>
              <a:t>Ciclos de vida</a:t>
            </a:r>
          </a:p>
          <a:p>
            <a:pPr marL="799465" lvl="1" indent="-285750"/>
            <a:r>
              <a:rPr lang="es-ES" sz="1600">
                <a:solidFill>
                  <a:srgbClr val="000000"/>
                </a:solidFill>
                <a:latin typeface="Calibri"/>
                <a:ea typeface="+mn-lt"/>
                <a:cs typeface="Calibri"/>
              </a:rPr>
              <a:t>Renderizado</a:t>
            </a:r>
          </a:p>
          <a:p>
            <a:pPr marL="799465" lvl="1" indent="-285750"/>
            <a:r>
              <a:rPr lang="es-ES" sz="1600" err="1">
                <a:solidFill>
                  <a:srgbClr val="000000"/>
                </a:solidFill>
                <a:latin typeface="Calibri"/>
                <a:ea typeface="+mn-lt"/>
                <a:cs typeface="Calibri"/>
              </a:rPr>
              <a:t>Basics</a:t>
            </a:r>
            <a:r>
              <a:rPr lang="es-ES" sz="1600">
                <a:solidFill>
                  <a:srgbClr val="000000"/>
                </a:solidFill>
                <a:latin typeface="Calibri"/>
                <a:ea typeface="+mn-lt"/>
                <a:cs typeface="Calibri"/>
              </a:rPr>
              <a:t> </a:t>
            </a:r>
            <a:r>
              <a:rPr lang="es-ES" sz="1600" err="1">
                <a:solidFill>
                  <a:srgbClr val="000000"/>
                </a:solidFill>
                <a:latin typeface="Calibri"/>
                <a:ea typeface="+mn-lt"/>
                <a:cs typeface="Calibri"/>
              </a:rPr>
              <a:t>Hooks</a:t>
            </a:r>
            <a:endParaRPr lang="es-ES" sz="1600">
              <a:solidFill>
                <a:srgbClr val="000000"/>
              </a:solidFill>
              <a:latin typeface="Calibri"/>
              <a:ea typeface="+mn-lt"/>
              <a:cs typeface="Calibri"/>
            </a:endParaRPr>
          </a:p>
          <a:p>
            <a:pPr marL="799465" lvl="1" indent="-285750"/>
            <a:r>
              <a:rPr lang="es-ES" sz="1600">
                <a:solidFill>
                  <a:srgbClr val="000000"/>
                </a:solidFill>
                <a:latin typeface="Calibri"/>
                <a:ea typeface="+mn-lt"/>
                <a:cs typeface="Calibri"/>
              </a:rPr>
              <a:t>Contenido extra: </a:t>
            </a:r>
            <a:r>
              <a:rPr lang="es-ES" sz="1600" err="1">
                <a:solidFill>
                  <a:srgbClr val="000000"/>
                </a:solidFill>
                <a:latin typeface="Calibri"/>
                <a:ea typeface="+mn-lt"/>
                <a:cs typeface="Calibri"/>
              </a:rPr>
              <a:t>Custom</a:t>
            </a:r>
            <a:r>
              <a:rPr lang="es-ES" sz="1600">
                <a:solidFill>
                  <a:srgbClr val="000000"/>
                </a:solidFill>
                <a:latin typeface="Calibri"/>
                <a:ea typeface="+mn-lt"/>
                <a:cs typeface="Calibri"/>
              </a:rPr>
              <a:t> </a:t>
            </a:r>
            <a:r>
              <a:rPr lang="es-ES" sz="1600" err="1">
                <a:solidFill>
                  <a:srgbClr val="000000"/>
                </a:solidFill>
                <a:latin typeface="Calibri"/>
                <a:ea typeface="+mn-lt"/>
                <a:cs typeface="Calibri"/>
              </a:rPr>
              <a:t>hooks</a:t>
            </a:r>
            <a:endParaRPr lang="es-ES" sz="1600">
              <a:solidFill>
                <a:srgbClr val="000000"/>
              </a:solidFill>
              <a:latin typeface="Calibri"/>
              <a:ea typeface="+mn-lt"/>
              <a:cs typeface="Calibri"/>
            </a:endParaRPr>
          </a:p>
        </p:txBody>
      </p:sp>
    </p:spTree>
    <p:extLst>
      <p:ext uri="{BB962C8B-B14F-4D97-AF65-F5344CB8AC3E}">
        <p14:creationId xmlns:p14="http://schemas.microsoft.com/office/powerpoint/2010/main" val="374926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A8709-96A5-497D-65E3-21F0B67C2F9C}"/>
              </a:ext>
            </a:extLst>
          </p:cNvPr>
          <p:cNvSpPr>
            <a:spLocks noGrp="1"/>
          </p:cNvSpPr>
          <p:nvPr>
            <p:ph type="title"/>
          </p:nvPr>
        </p:nvSpPr>
        <p:spPr/>
        <p:txBody>
          <a:bodyPr/>
          <a:lstStyle/>
          <a:p>
            <a:r>
              <a:rPr lang="es-ES"/>
              <a:t>Componentes – Propiedades de un componente</a:t>
            </a:r>
          </a:p>
        </p:txBody>
      </p:sp>
      <p:sp>
        <p:nvSpPr>
          <p:cNvPr id="16" name="CuadroTexto 15">
            <a:extLst>
              <a:ext uri="{FF2B5EF4-FFF2-40B4-BE49-F238E27FC236}">
                <a16:creationId xmlns:a16="http://schemas.microsoft.com/office/drawing/2014/main" id="{C39B3445-7001-BD0F-0BBE-F18A93A5277B}"/>
              </a:ext>
            </a:extLst>
          </p:cNvPr>
          <p:cNvSpPr txBox="1"/>
          <p:nvPr/>
        </p:nvSpPr>
        <p:spPr>
          <a:xfrm>
            <a:off x="852754" y="1028430"/>
            <a:ext cx="10801689" cy="3416320"/>
          </a:xfrm>
          <a:prstGeom prst="rect">
            <a:avLst/>
          </a:prstGeom>
          <a:noFill/>
        </p:spPr>
        <p:txBody>
          <a:bodyPr wrap="square" rtlCol="0">
            <a:spAutoFit/>
          </a:bodyPr>
          <a:lstStyle/>
          <a:p>
            <a:pPr marL="285750" indent="-285750">
              <a:buFont typeface="Arial" panose="020B0604020202020204" pitchFamily="34" charset="0"/>
              <a:buChar char="•"/>
            </a:pPr>
            <a:r>
              <a:rPr lang="es-ES"/>
              <a:t>Hemos visto anteriormente ejemplos de una variable que se llama </a:t>
            </a:r>
            <a:r>
              <a:rPr lang="es-ES" err="1"/>
              <a:t>props</a:t>
            </a:r>
            <a:r>
              <a:rPr lang="es-ES"/>
              <a:t>.</a:t>
            </a:r>
            <a:br>
              <a:rPr lang="es-ES"/>
            </a:br>
            <a:endParaRPr lang="es-ES"/>
          </a:p>
          <a:p>
            <a:pPr marL="285750" indent="-285750">
              <a:buFont typeface="Arial" panose="020B0604020202020204" pitchFamily="34" charset="0"/>
              <a:buChar char="•"/>
            </a:pPr>
            <a:r>
              <a:rPr lang="es-ES"/>
              <a:t>Esta variable es la encargada de otorgarnos todas las propiedades que tiene nuestro componente.</a:t>
            </a:r>
            <a:br>
              <a:rPr lang="es-ES"/>
            </a:br>
            <a:endParaRPr lang="es-ES"/>
          </a:p>
          <a:p>
            <a:pPr marL="285750" indent="-285750">
              <a:buFont typeface="Arial" panose="020B0604020202020204" pitchFamily="34" charset="0"/>
              <a:buChar char="•"/>
            </a:pPr>
            <a:r>
              <a:rPr lang="es-ES"/>
              <a:t>Las </a:t>
            </a:r>
            <a:r>
              <a:rPr lang="es-ES" err="1"/>
              <a:t>props</a:t>
            </a:r>
            <a:r>
              <a:rPr lang="es-ES"/>
              <a:t> pueden solamente son de entrada (de componente padre a hijo).</a:t>
            </a:r>
            <a:br>
              <a:rPr lang="es-ES"/>
            </a:br>
            <a:endParaRPr lang="es-ES"/>
          </a:p>
          <a:p>
            <a:pPr marL="285750" indent="-285750">
              <a:buFont typeface="Arial" panose="020B0604020202020204" pitchFamily="34" charset="0"/>
              <a:buChar char="•"/>
            </a:pPr>
            <a:r>
              <a:rPr lang="es-ES"/>
              <a:t>Es importante entender que las propiedades son estáticas, es decir, no podemos usarlas para modificar el estado de un componente, para ello usaremos otros procedimientos.</a:t>
            </a:r>
            <a:br>
              <a:rPr lang="es-ES"/>
            </a:br>
            <a:endParaRPr lang="es-ES"/>
          </a:p>
          <a:p>
            <a:pPr marL="285750" indent="-285750">
              <a:buFont typeface="Arial" panose="020B0604020202020204" pitchFamily="34" charset="0"/>
              <a:buChar char="•"/>
            </a:pPr>
            <a:r>
              <a:rPr lang="es-ES"/>
              <a:t>Los componentes deben actuar como si de una función pura se tratara con respecto a sus propiedades.</a:t>
            </a:r>
            <a:br>
              <a:rPr lang="es-ES"/>
            </a:br>
            <a:endParaRPr lang="es-ES"/>
          </a:p>
          <a:p>
            <a:pPr marL="285750" indent="-285750">
              <a:buFont typeface="Wingdings" pitchFamily="2" charset="2"/>
              <a:buChar char="Ø"/>
            </a:pPr>
            <a:endParaRPr lang="es-ES"/>
          </a:p>
        </p:txBody>
      </p:sp>
    </p:spTree>
    <p:extLst>
      <p:ext uri="{BB962C8B-B14F-4D97-AF65-F5344CB8AC3E}">
        <p14:creationId xmlns:p14="http://schemas.microsoft.com/office/powerpoint/2010/main" val="1407728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A8709-96A5-497D-65E3-21F0B67C2F9C}"/>
              </a:ext>
            </a:extLst>
          </p:cNvPr>
          <p:cNvSpPr>
            <a:spLocks noGrp="1"/>
          </p:cNvSpPr>
          <p:nvPr>
            <p:ph type="title"/>
          </p:nvPr>
        </p:nvSpPr>
        <p:spPr/>
        <p:txBody>
          <a:bodyPr/>
          <a:lstStyle/>
          <a:p>
            <a:r>
              <a:rPr lang="es-ES"/>
              <a:t>Componentes – Propiedades</a:t>
            </a:r>
          </a:p>
        </p:txBody>
      </p:sp>
      <p:sp>
        <p:nvSpPr>
          <p:cNvPr id="16" name="CuadroTexto 15">
            <a:extLst>
              <a:ext uri="{FF2B5EF4-FFF2-40B4-BE49-F238E27FC236}">
                <a16:creationId xmlns:a16="http://schemas.microsoft.com/office/drawing/2014/main" id="{C39B3445-7001-BD0F-0BBE-F18A93A5277B}"/>
              </a:ext>
            </a:extLst>
          </p:cNvPr>
          <p:cNvSpPr txBox="1"/>
          <p:nvPr/>
        </p:nvSpPr>
        <p:spPr>
          <a:xfrm>
            <a:off x="852754" y="915112"/>
            <a:ext cx="9795849" cy="839391"/>
          </a:xfrm>
          <a:prstGeom prst="rect">
            <a:avLst/>
          </a:prstGeom>
          <a:noFill/>
        </p:spPr>
        <p:txBody>
          <a:bodyPr wrap="square" rtlCol="0">
            <a:spAutoFit/>
          </a:bodyPr>
          <a:lstStyle/>
          <a:p>
            <a:r>
              <a:rPr lang="es-ES"/>
              <a:t>Las propiedades de entrada son aquellas que dan información al componente al que se las aplica para poder realizar alguna acción.</a:t>
            </a:r>
            <a:br>
              <a:rPr lang="es-ES"/>
            </a:br>
            <a:endParaRPr lang="es-ES"/>
          </a:p>
        </p:txBody>
      </p:sp>
      <p:sp>
        <p:nvSpPr>
          <p:cNvPr id="8" name="CuadroTexto 7">
            <a:extLst>
              <a:ext uri="{FF2B5EF4-FFF2-40B4-BE49-F238E27FC236}">
                <a16:creationId xmlns:a16="http://schemas.microsoft.com/office/drawing/2014/main" id="{066E6F98-E8C9-133B-4937-734C4DDD0C81}"/>
              </a:ext>
            </a:extLst>
          </p:cNvPr>
          <p:cNvSpPr txBox="1"/>
          <p:nvPr/>
        </p:nvSpPr>
        <p:spPr>
          <a:xfrm>
            <a:off x="838200" y="4701007"/>
            <a:ext cx="10868168" cy="646331"/>
          </a:xfrm>
          <a:prstGeom prst="rect">
            <a:avLst/>
          </a:prstGeom>
          <a:noFill/>
        </p:spPr>
        <p:txBody>
          <a:bodyPr wrap="none" rtlCol="0">
            <a:spAutoFit/>
          </a:bodyPr>
          <a:lstStyle/>
          <a:p>
            <a:r>
              <a:rPr lang="es-ES"/>
              <a:t>Pueden llamarse como deseemos, siempre y cuando respeten las nomenclaturas de variable que tiene JavaScript. </a:t>
            </a:r>
          </a:p>
          <a:p>
            <a:r>
              <a:rPr lang="es-ES"/>
              <a:t>Hay algunos nombres de propiedad reservadas que veremos más adelante.</a:t>
            </a:r>
          </a:p>
        </p:txBody>
      </p:sp>
      <p:pic>
        <p:nvPicPr>
          <p:cNvPr id="10" name="Imagen 9" descr="Texto&#10;&#10;Descripción generada automáticamente">
            <a:extLst>
              <a:ext uri="{FF2B5EF4-FFF2-40B4-BE49-F238E27FC236}">
                <a16:creationId xmlns:a16="http://schemas.microsoft.com/office/drawing/2014/main" id="{1286437D-A276-4013-BC54-BB5FA66C5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54" y="2278913"/>
            <a:ext cx="5348863" cy="1362071"/>
          </a:xfrm>
          <a:prstGeom prst="rect">
            <a:avLst/>
          </a:prstGeom>
        </p:spPr>
      </p:pic>
      <p:pic>
        <p:nvPicPr>
          <p:cNvPr id="12" name="Imagen 11" descr="Texto&#10;&#10;Descripción generada automáticamente">
            <a:extLst>
              <a:ext uri="{FF2B5EF4-FFF2-40B4-BE49-F238E27FC236}">
                <a16:creationId xmlns:a16="http://schemas.microsoft.com/office/drawing/2014/main" id="{007B31CE-FC39-66C2-87CA-571FB51B7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0061" y="2278913"/>
            <a:ext cx="5348863" cy="1570856"/>
          </a:xfrm>
          <a:prstGeom prst="rect">
            <a:avLst/>
          </a:prstGeom>
        </p:spPr>
      </p:pic>
    </p:spTree>
    <p:extLst>
      <p:ext uri="{BB962C8B-B14F-4D97-AF65-F5344CB8AC3E}">
        <p14:creationId xmlns:p14="http://schemas.microsoft.com/office/powerpoint/2010/main" val="3382510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A8709-96A5-497D-65E3-21F0B67C2F9C}"/>
              </a:ext>
            </a:extLst>
          </p:cNvPr>
          <p:cNvSpPr>
            <a:spLocks noGrp="1"/>
          </p:cNvSpPr>
          <p:nvPr>
            <p:ph type="title"/>
          </p:nvPr>
        </p:nvSpPr>
        <p:spPr/>
        <p:txBody>
          <a:bodyPr/>
          <a:lstStyle/>
          <a:p>
            <a:r>
              <a:rPr lang="es-ES"/>
              <a:t>Componentes – Propiedades</a:t>
            </a:r>
          </a:p>
        </p:txBody>
      </p:sp>
      <p:sp>
        <p:nvSpPr>
          <p:cNvPr id="16" name="CuadroTexto 15">
            <a:extLst>
              <a:ext uri="{FF2B5EF4-FFF2-40B4-BE49-F238E27FC236}">
                <a16:creationId xmlns:a16="http://schemas.microsoft.com/office/drawing/2014/main" id="{C39B3445-7001-BD0F-0BBE-F18A93A5277B}"/>
              </a:ext>
            </a:extLst>
          </p:cNvPr>
          <p:cNvSpPr txBox="1"/>
          <p:nvPr/>
        </p:nvSpPr>
        <p:spPr>
          <a:xfrm>
            <a:off x="838200" y="889930"/>
            <a:ext cx="9795849" cy="335756"/>
          </a:xfrm>
          <a:prstGeom prst="rect">
            <a:avLst/>
          </a:prstGeom>
          <a:noFill/>
        </p:spPr>
        <p:txBody>
          <a:bodyPr wrap="square" rtlCol="0">
            <a:spAutoFit/>
          </a:bodyPr>
          <a:lstStyle/>
          <a:p>
            <a:r>
              <a:rPr lang="es-ES"/>
              <a:t>Los manejadores de eventos pueden pasarse como propiedad para ser llamados en los hijos.</a:t>
            </a:r>
          </a:p>
        </p:txBody>
      </p:sp>
      <p:sp>
        <p:nvSpPr>
          <p:cNvPr id="9" name="CuadroTexto 8">
            <a:extLst>
              <a:ext uri="{FF2B5EF4-FFF2-40B4-BE49-F238E27FC236}">
                <a16:creationId xmlns:a16="http://schemas.microsoft.com/office/drawing/2014/main" id="{77BA5B80-6B78-4D54-C47A-32F6601AD605}"/>
              </a:ext>
            </a:extLst>
          </p:cNvPr>
          <p:cNvSpPr txBox="1"/>
          <p:nvPr/>
        </p:nvSpPr>
        <p:spPr>
          <a:xfrm>
            <a:off x="1588643" y="5381631"/>
            <a:ext cx="10304895" cy="646331"/>
          </a:xfrm>
          <a:prstGeom prst="rect">
            <a:avLst/>
          </a:prstGeom>
          <a:noFill/>
        </p:spPr>
        <p:txBody>
          <a:bodyPr wrap="square" rtlCol="0">
            <a:spAutoFit/>
          </a:bodyPr>
          <a:lstStyle/>
          <a:p>
            <a:r>
              <a:rPr lang="es-ES"/>
              <a:t>Aquellas propiedades que ejercen de evento tienen como prefijo “</a:t>
            </a:r>
            <a:r>
              <a:rPr lang="es-ES" err="1"/>
              <a:t>on</a:t>
            </a:r>
            <a:r>
              <a:rPr lang="es-ES"/>
              <a:t>”, y los manejadores de esos eventos son nombrados “</a:t>
            </a:r>
            <a:r>
              <a:rPr lang="es-ES" err="1"/>
              <a:t>handle</a:t>
            </a:r>
            <a:r>
              <a:rPr lang="es-ES"/>
              <a:t>”. Así que, por ejemplo, un evento “</a:t>
            </a:r>
            <a:r>
              <a:rPr lang="es-ES" err="1"/>
              <a:t>onClick</a:t>
            </a:r>
            <a:r>
              <a:rPr lang="es-ES"/>
              <a:t>” tendrá un manejador “</a:t>
            </a:r>
            <a:r>
              <a:rPr lang="es-ES" err="1"/>
              <a:t>handleClick</a:t>
            </a:r>
            <a:r>
              <a:rPr lang="es-ES"/>
              <a:t>”.</a:t>
            </a:r>
          </a:p>
        </p:txBody>
      </p:sp>
      <p:pic>
        <p:nvPicPr>
          <p:cNvPr id="5" name="Imagen 4" descr="Pantalla de computadora con letras&#10;&#10;Descripción generada automáticamente con confianza media">
            <a:extLst>
              <a:ext uri="{FF2B5EF4-FFF2-40B4-BE49-F238E27FC236}">
                <a16:creationId xmlns:a16="http://schemas.microsoft.com/office/drawing/2014/main" id="{E29A2A29-60E2-01C9-E138-575988482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75" y="1766496"/>
            <a:ext cx="5027316" cy="3074325"/>
          </a:xfrm>
          <a:prstGeom prst="rect">
            <a:avLst/>
          </a:prstGeom>
        </p:spPr>
      </p:pic>
      <p:pic>
        <p:nvPicPr>
          <p:cNvPr id="10" name="Imagen 9" descr="Texto&#10;&#10;Descripción generada automáticamente">
            <a:extLst>
              <a:ext uri="{FF2B5EF4-FFF2-40B4-BE49-F238E27FC236}">
                <a16:creationId xmlns:a16="http://schemas.microsoft.com/office/drawing/2014/main" id="{1A9B3510-EE8B-C80F-68EA-483A971F20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138198"/>
            <a:ext cx="5797539" cy="1702623"/>
          </a:xfrm>
          <a:prstGeom prst="rect">
            <a:avLst/>
          </a:prstGeom>
        </p:spPr>
      </p:pic>
    </p:spTree>
    <p:extLst>
      <p:ext uri="{BB962C8B-B14F-4D97-AF65-F5344CB8AC3E}">
        <p14:creationId xmlns:p14="http://schemas.microsoft.com/office/powerpoint/2010/main" val="2172910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24ECB2-1721-216A-2192-5B0FF56F1BAB}"/>
              </a:ext>
            </a:extLst>
          </p:cNvPr>
          <p:cNvSpPr>
            <a:spLocks noGrp="1"/>
          </p:cNvSpPr>
          <p:nvPr>
            <p:ph type="title"/>
          </p:nvPr>
        </p:nvSpPr>
        <p:spPr/>
        <p:txBody>
          <a:bodyPr/>
          <a:lstStyle/>
          <a:p>
            <a:r>
              <a:rPr lang="es-ES"/>
              <a:t>Componentes – Ejercicio 3</a:t>
            </a:r>
          </a:p>
        </p:txBody>
      </p:sp>
      <p:sp>
        <p:nvSpPr>
          <p:cNvPr id="3" name="CuadroTexto 2">
            <a:extLst>
              <a:ext uri="{FF2B5EF4-FFF2-40B4-BE49-F238E27FC236}">
                <a16:creationId xmlns:a16="http://schemas.microsoft.com/office/drawing/2014/main" id="{485B7D1F-B131-2056-F013-EE8720C21F82}"/>
              </a:ext>
            </a:extLst>
          </p:cNvPr>
          <p:cNvSpPr txBox="1"/>
          <p:nvPr/>
        </p:nvSpPr>
        <p:spPr>
          <a:xfrm>
            <a:off x="1712981" y="1536174"/>
            <a:ext cx="8766054" cy="3785652"/>
          </a:xfrm>
          <a:prstGeom prst="rect">
            <a:avLst/>
          </a:prstGeom>
          <a:noFill/>
        </p:spPr>
        <p:txBody>
          <a:bodyPr wrap="none" rtlCol="0">
            <a:spAutoFit/>
          </a:bodyPr>
          <a:lstStyle/>
          <a:p>
            <a:pPr algn="ctr"/>
            <a:r>
              <a:rPr lang="es-ES" sz="2400"/>
              <a:t>En tu anterior proyecto de </a:t>
            </a:r>
            <a:r>
              <a:rPr lang="es-ES" sz="2400" err="1"/>
              <a:t>Stackblitz</a:t>
            </a:r>
            <a:r>
              <a:rPr lang="es-ES" sz="2400"/>
              <a:t>, </a:t>
            </a:r>
          </a:p>
          <a:p>
            <a:pPr algn="ctr"/>
            <a:r>
              <a:rPr lang="es-ES" sz="2400"/>
              <a:t>desarrolla un componente </a:t>
            </a:r>
            <a:r>
              <a:rPr lang="es-ES" sz="2400" err="1"/>
              <a:t>MyComponent</a:t>
            </a:r>
            <a:r>
              <a:rPr lang="es-ES" sz="2400"/>
              <a:t> creando un nuevo fichero.</a:t>
            </a:r>
          </a:p>
          <a:p>
            <a:pPr algn="ctr"/>
            <a:endParaRPr lang="es-ES" sz="2400"/>
          </a:p>
          <a:p>
            <a:pPr algn="ctr"/>
            <a:r>
              <a:rPr lang="es-ES" sz="2400"/>
              <a:t>Añade unas propiedades.</a:t>
            </a:r>
          </a:p>
          <a:p>
            <a:pPr algn="ctr"/>
            <a:endParaRPr lang="es-ES" sz="2400"/>
          </a:p>
          <a:p>
            <a:pPr algn="ctr"/>
            <a:r>
              <a:rPr lang="es-ES" sz="2400"/>
              <a:t>Muestra ese componente dentro de App.</a:t>
            </a:r>
          </a:p>
          <a:p>
            <a:pPr algn="ctr"/>
            <a:endParaRPr lang="es-ES" sz="2400"/>
          </a:p>
          <a:p>
            <a:pPr algn="ctr"/>
            <a:r>
              <a:rPr lang="es-ES" sz="2400"/>
              <a:t>Tal y como has visto en el ejemplo anterior</a:t>
            </a:r>
          </a:p>
          <a:p>
            <a:pPr algn="ctr"/>
            <a:r>
              <a:rPr lang="es-ES" sz="2400"/>
              <a:t>crea un evento para pasarlo como propiedad del componente </a:t>
            </a:r>
          </a:p>
          <a:p>
            <a:pPr algn="ctr"/>
            <a:r>
              <a:rPr lang="es-ES" sz="2400"/>
              <a:t>creado para que el App lo intercepte.</a:t>
            </a:r>
          </a:p>
        </p:txBody>
      </p:sp>
    </p:spTree>
    <p:extLst>
      <p:ext uri="{BB962C8B-B14F-4D97-AF65-F5344CB8AC3E}">
        <p14:creationId xmlns:p14="http://schemas.microsoft.com/office/powerpoint/2010/main" val="1523433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a:extLst>
              <a:ext uri="{FF2B5EF4-FFF2-40B4-BE49-F238E27FC236}">
                <a16:creationId xmlns:a16="http://schemas.microsoft.com/office/drawing/2014/main" id="{33AF9623-E3B2-42B5-A13C-1A3DB8A73559}"/>
              </a:ext>
            </a:extLst>
          </p:cNvPr>
          <p:cNvSpPr>
            <a:spLocks noGrp="1"/>
          </p:cNvSpPr>
          <p:nvPr>
            <p:ph type="title"/>
          </p:nvPr>
        </p:nvSpPr>
        <p:spPr/>
        <p:txBody>
          <a:bodyPr/>
          <a:lstStyle/>
          <a:p>
            <a:r>
              <a:rPr lang="es-ES"/>
              <a:t>Estados</a:t>
            </a:r>
          </a:p>
        </p:txBody>
      </p:sp>
    </p:spTree>
    <p:extLst>
      <p:ext uri="{BB962C8B-B14F-4D97-AF65-F5344CB8AC3E}">
        <p14:creationId xmlns:p14="http://schemas.microsoft.com/office/powerpoint/2010/main" val="1271169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DF8D29-2527-A7E9-36C2-61E2AF1498DE}"/>
              </a:ext>
            </a:extLst>
          </p:cNvPr>
          <p:cNvSpPr>
            <a:spLocks noGrp="1"/>
          </p:cNvSpPr>
          <p:nvPr>
            <p:ph type="title"/>
          </p:nvPr>
        </p:nvSpPr>
        <p:spPr/>
        <p:txBody>
          <a:bodyPr/>
          <a:lstStyle/>
          <a:p>
            <a:r>
              <a:rPr lang="es-ES"/>
              <a:t>Estados – ¿Qué es el estado de un componente?</a:t>
            </a:r>
          </a:p>
        </p:txBody>
      </p:sp>
      <p:sp>
        <p:nvSpPr>
          <p:cNvPr id="4" name="Rectangle 1">
            <a:extLst>
              <a:ext uri="{FF2B5EF4-FFF2-40B4-BE49-F238E27FC236}">
                <a16:creationId xmlns:a16="http://schemas.microsoft.com/office/drawing/2014/main" id="{A5FAB2C1-CDB0-B864-1D7C-AD8D6151F92F}"/>
              </a:ext>
            </a:extLst>
          </p:cNvPr>
          <p:cNvSpPr>
            <a:spLocks noChangeArrowheads="1"/>
          </p:cNvSpPr>
          <p:nvPr/>
        </p:nvSpPr>
        <p:spPr bwMode="auto">
          <a:xfrm>
            <a:off x="838200" y="873142"/>
            <a:ext cx="1046117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a:ln>
                  <a:noFill/>
                </a:ln>
                <a:solidFill>
                  <a:srgbClr val="000000"/>
                </a:solidFill>
                <a:effectLst/>
                <a:latin typeface="+mn-lt"/>
              </a:rPr>
              <a:t>Definimos un estado como un objeto que contiene datos que pueden cambiar en el tiempo. En </a:t>
            </a:r>
            <a:r>
              <a:rPr kumimoji="0" lang="es-ES" altLang="es-ES" b="0" i="0" u="none" strike="noStrike" cap="none" normalizeH="0" baseline="0" err="1">
                <a:ln>
                  <a:noFill/>
                </a:ln>
                <a:solidFill>
                  <a:srgbClr val="000000"/>
                </a:solidFill>
                <a:effectLst/>
                <a:latin typeface="+mn-lt"/>
              </a:rPr>
              <a:t>React</a:t>
            </a:r>
            <a:r>
              <a:rPr kumimoji="0" lang="es-ES" altLang="es-ES" b="0" i="0" u="none" strike="noStrike" cap="none" normalizeH="0" baseline="0">
                <a:ln>
                  <a:noFill/>
                </a:ln>
                <a:solidFill>
                  <a:srgbClr val="000000"/>
                </a:solidFill>
                <a:effectLst/>
                <a:latin typeface="+mn-lt"/>
              </a:rPr>
              <a:t>, el estado se usa para controlar los cambios en la interfaz.</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b="0" i="0" u="none" strike="noStrike" cap="none" normalizeH="0" baseline="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a:ln>
                  <a:noFill/>
                </a:ln>
                <a:solidFill>
                  <a:srgbClr val="000000"/>
                </a:solidFill>
                <a:effectLst/>
                <a:latin typeface="+mn-lt"/>
              </a:rPr>
              <a:t>Para que entiendas el concepto, piensa en el interruptor de una habitación. Estos interruptores suelen tener dos estados: encendido y apagado. Cuando accionamos el interruptor y lo ponemos en ”</a:t>
            </a:r>
            <a:r>
              <a:rPr kumimoji="0" lang="es-ES" altLang="es-ES" b="0" i="0" u="none" strike="noStrike" cap="none" normalizeH="0" baseline="0" err="1">
                <a:ln>
                  <a:noFill/>
                </a:ln>
                <a:solidFill>
                  <a:srgbClr val="000000"/>
                </a:solidFill>
                <a:effectLst/>
                <a:latin typeface="+mn-lt"/>
              </a:rPr>
              <a:t>on</a:t>
            </a:r>
            <a:r>
              <a:rPr kumimoji="0" lang="es-ES" altLang="es-ES" b="0" i="0" u="none" strike="noStrike" cap="none" normalizeH="0" baseline="0">
                <a:ln>
                  <a:noFill/>
                </a:ln>
                <a:solidFill>
                  <a:srgbClr val="000000"/>
                </a:solidFill>
                <a:effectLst/>
                <a:latin typeface="+mn-lt"/>
              </a:rPr>
              <a:t>” entonces la luz se enciende y cuando lo ponemos en ”off” la luz se apaga.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b="0" i="0" u="none" strike="noStrike" cap="none" normalizeH="0" baseline="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1" i="0" u="none" strike="noStrike" cap="none" normalizeH="0" baseline="0">
                <a:ln>
                  <a:noFill/>
                </a:ln>
                <a:solidFill>
                  <a:srgbClr val="000000"/>
                </a:solidFill>
                <a:effectLst/>
                <a:latin typeface="+mn-lt"/>
              </a:rPr>
              <a:t>Este mismo concepto se puede aplicar a la interfaz de usuario. </a:t>
            </a: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a:solidFill>
                <a:srgbClr val="00000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a:ln>
                  <a:noFill/>
                </a:ln>
                <a:solidFill>
                  <a:srgbClr val="000000"/>
                </a:solidFill>
                <a:effectLst/>
                <a:latin typeface="+mn-lt"/>
              </a:rPr>
              <a:t>Por ejemplo, el botón Me Gusta de Facebook tendría el estado de ”</a:t>
            </a:r>
            <a:r>
              <a:rPr kumimoji="0" lang="es-ES" altLang="es-ES" b="0" i="0" u="none" strike="noStrike" cap="none" normalizeH="0" baseline="0" err="1">
                <a:ln>
                  <a:noFill/>
                </a:ln>
                <a:solidFill>
                  <a:srgbClr val="000000"/>
                </a:solidFill>
                <a:effectLst/>
                <a:latin typeface="+mn-lt"/>
              </a:rPr>
              <a:t>meGusta</a:t>
            </a:r>
            <a:r>
              <a:rPr kumimoji="0" lang="es-ES" altLang="es-ES" b="0" i="0" u="none" strike="noStrike" cap="none" normalizeH="0" baseline="0">
                <a:ln>
                  <a:noFill/>
                </a:ln>
                <a:solidFill>
                  <a:srgbClr val="000000"/>
                </a:solidFill>
                <a:effectLst/>
                <a:latin typeface="+mn-lt"/>
              </a:rPr>
              <a:t>” a true cuando el usuario le ha dado a “</a:t>
            </a:r>
            <a:r>
              <a:rPr kumimoji="0" lang="es-ES" altLang="es-ES" b="0" i="0" u="none" strike="noStrike" cap="none" normalizeH="0" baseline="0" err="1">
                <a:ln>
                  <a:noFill/>
                </a:ln>
                <a:solidFill>
                  <a:srgbClr val="000000"/>
                </a:solidFill>
                <a:effectLst/>
                <a:latin typeface="+mn-lt"/>
              </a:rPr>
              <a:t>MeGusta</a:t>
            </a:r>
            <a:r>
              <a:rPr kumimoji="0" lang="es-ES" altLang="es-ES" b="0" i="0" u="none" strike="noStrike" cap="none" normalizeH="0" baseline="0">
                <a:ln>
                  <a:noFill/>
                </a:ln>
                <a:solidFill>
                  <a:srgbClr val="000000"/>
                </a:solidFill>
                <a:effectLst/>
                <a:latin typeface="+mn-lt"/>
              </a:rPr>
              <a:t>” y a false cuando no lo ha hecho o lo quita.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b="0" i="0" u="none" strike="noStrike" cap="none" normalizeH="0" baseline="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a:ln>
                  <a:noFill/>
                </a:ln>
                <a:solidFill>
                  <a:srgbClr val="000000"/>
                </a:solidFill>
                <a:effectLst/>
                <a:latin typeface="+mn-lt"/>
              </a:rPr>
              <a:t>No solo podemos tener en el estado valores booleanos, también podemos tener objetos, </a:t>
            </a:r>
            <a:r>
              <a:rPr kumimoji="0" lang="es-ES" altLang="es-ES" b="0" i="0" u="none" strike="noStrike" cap="none" normalizeH="0" baseline="0" err="1">
                <a:ln>
                  <a:noFill/>
                </a:ln>
                <a:solidFill>
                  <a:srgbClr val="000000"/>
                </a:solidFill>
                <a:effectLst/>
                <a:latin typeface="+mn-lt"/>
              </a:rPr>
              <a:t>arrays</a:t>
            </a:r>
            <a:r>
              <a:rPr kumimoji="0" lang="es-ES" altLang="es-ES" b="0" i="0" u="none" strike="noStrike" cap="none" normalizeH="0" baseline="0">
                <a:ln>
                  <a:noFill/>
                </a:ln>
                <a:solidFill>
                  <a:srgbClr val="000000"/>
                </a:solidFill>
                <a:effectLst/>
                <a:latin typeface="+mn-lt"/>
              </a:rPr>
              <a:t>, números, etc.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b="0" i="0" u="none" strike="noStrike" cap="none" normalizeH="0" baseline="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a:ln>
                  <a:noFill/>
                </a:ln>
                <a:solidFill>
                  <a:srgbClr val="000000"/>
                </a:solidFill>
                <a:effectLst/>
                <a:latin typeface="+mn-lt"/>
              </a:rPr>
              <a:t>Por ejemplo, si tienes un componente </a:t>
            </a:r>
            <a:r>
              <a:rPr kumimoji="0" lang="es-ES" altLang="es-ES" b="0" i="0" u="none" strike="noStrike" cap="none" normalizeH="0" baseline="0" err="1">
                <a:ln>
                  <a:noFill/>
                </a:ln>
                <a:solidFill>
                  <a:srgbClr val="000000"/>
                </a:solidFill>
                <a:effectLst/>
                <a:latin typeface="+mn-lt"/>
              </a:rPr>
              <a:t>Counter</a:t>
            </a:r>
            <a:r>
              <a:rPr kumimoji="0" lang="es-ES" altLang="es-ES" b="0" i="0" u="none" strike="noStrike" cap="none" normalizeH="0" baseline="0">
                <a:ln>
                  <a:noFill/>
                </a:ln>
                <a:solidFill>
                  <a:srgbClr val="000000"/>
                </a:solidFill>
                <a:effectLst/>
                <a:latin typeface="+mn-lt"/>
              </a:rPr>
              <a:t> que muestra un contador, puedes usar el estado para controlar el valor del contador.</a:t>
            </a:r>
            <a:endParaRPr kumimoji="0" lang="es-ES" altLang="es-ES" b="0" i="0" u="none" strike="noStrike" cap="none" normalizeH="0" baseline="0">
              <a:ln>
                <a:noFill/>
              </a:ln>
              <a:solidFill>
                <a:schemeClr val="tx1"/>
              </a:solidFill>
              <a:effectLst/>
              <a:latin typeface="+mn-lt"/>
            </a:endParaRPr>
          </a:p>
        </p:txBody>
      </p:sp>
    </p:spTree>
    <p:extLst>
      <p:ext uri="{BB962C8B-B14F-4D97-AF65-F5344CB8AC3E}">
        <p14:creationId xmlns:p14="http://schemas.microsoft.com/office/powerpoint/2010/main" val="3542572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A8709-96A5-497D-65E3-21F0B67C2F9C}"/>
              </a:ext>
            </a:extLst>
          </p:cNvPr>
          <p:cNvSpPr>
            <a:spLocks noGrp="1"/>
          </p:cNvSpPr>
          <p:nvPr>
            <p:ph type="title"/>
          </p:nvPr>
        </p:nvSpPr>
        <p:spPr/>
        <p:txBody>
          <a:bodyPr/>
          <a:lstStyle/>
          <a:p>
            <a:r>
              <a:rPr lang="es-ES"/>
              <a:t>Estados – ¿Cómo hacer que un componente tenga vida?</a:t>
            </a:r>
          </a:p>
        </p:txBody>
      </p:sp>
      <p:sp>
        <p:nvSpPr>
          <p:cNvPr id="16" name="CuadroTexto 15">
            <a:extLst>
              <a:ext uri="{FF2B5EF4-FFF2-40B4-BE49-F238E27FC236}">
                <a16:creationId xmlns:a16="http://schemas.microsoft.com/office/drawing/2014/main" id="{C39B3445-7001-BD0F-0BBE-F18A93A5277B}"/>
              </a:ext>
            </a:extLst>
          </p:cNvPr>
          <p:cNvSpPr txBox="1"/>
          <p:nvPr/>
        </p:nvSpPr>
        <p:spPr>
          <a:xfrm>
            <a:off x="838200" y="915112"/>
            <a:ext cx="10801689" cy="646331"/>
          </a:xfrm>
          <a:prstGeom prst="rect">
            <a:avLst/>
          </a:prstGeom>
          <a:noFill/>
        </p:spPr>
        <p:txBody>
          <a:bodyPr wrap="square" rtlCol="0">
            <a:spAutoFit/>
          </a:bodyPr>
          <a:lstStyle/>
          <a:p>
            <a:r>
              <a:rPr lang="es-ES"/>
              <a:t>Para crear un estado de un componente en </a:t>
            </a:r>
            <a:r>
              <a:rPr lang="es-ES" err="1"/>
              <a:t>React</a:t>
            </a:r>
            <a:r>
              <a:rPr lang="es-ES"/>
              <a:t> se usa el </a:t>
            </a:r>
            <a:r>
              <a:rPr lang="es-ES" err="1"/>
              <a:t>hook</a:t>
            </a:r>
            <a:r>
              <a:rPr lang="es-ES"/>
              <a:t> </a:t>
            </a:r>
            <a:r>
              <a:rPr lang="es-ES" err="1"/>
              <a:t>useState</a:t>
            </a:r>
            <a:r>
              <a:rPr lang="es-ES"/>
              <a:t>.</a:t>
            </a:r>
          </a:p>
          <a:p>
            <a:pPr marL="285750" indent="-285750">
              <a:buFont typeface="Wingdings" pitchFamily="2" charset="2"/>
              <a:buChar char="Ø"/>
            </a:pPr>
            <a:endParaRPr lang="es-ES"/>
          </a:p>
        </p:txBody>
      </p:sp>
      <p:pic>
        <p:nvPicPr>
          <p:cNvPr id="5" name="Imagen 4">
            <a:extLst>
              <a:ext uri="{FF2B5EF4-FFF2-40B4-BE49-F238E27FC236}">
                <a16:creationId xmlns:a16="http://schemas.microsoft.com/office/drawing/2014/main" id="{C01899D7-40BA-B7BE-E5CA-F99D99D9D9F8}"/>
              </a:ext>
            </a:extLst>
          </p:cNvPr>
          <p:cNvPicPr>
            <a:picLocks noChangeAspect="1"/>
          </p:cNvPicPr>
          <p:nvPr/>
        </p:nvPicPr>
        <p:blipFill>
          <a:blip r:embed="rId2"/>
          <a:stretch>
            <a:fillRect/>
          </a:stretch>
        </p:blipFill>
        <p:spPr>
          <a:xfrm>
            <a:off x="2976076" y="4049479"/>
            <a:ext cx="2784022" cy="1440759"/>
          </a:xfrm>
          <a:prstGeom prst="rect">
            <a:avLst/>
          </a:prstGeom>
        </p:spPr>
      </p:pic>
      <p:sp>
        <p:nvSpPr>
          <p:cNvPr id="6" name="CuadroTexto 5">
            <a:extLst>
              <a:ext uri="{FF2B5EF4-FFF2-40B4-BE49-F238E27FC236}">
                <a16:creationId xmlns:a16="http://schemas.microsoft.com/office/drawing/2014/main" id="{E0664A56-1A6D-4B02-28CC-86CFE9CE4A5C}"/>
              </a:ext>
            </a:extLst>
          </p:cNvPr>
          <p:cNvSpPr txBox="1"/>
          <p:nvPr/>
        </p:nvSpPr>
        <p:spPr>
          <a:xfrm>
            <a:off x="838200" y="1877692"/>
            <a:ext cx="5143864" cy="1754326"/>
          </a:xfrm>
          <a:prstGeom prst="rect">
            <a:avLst/>
          </a:prstGeom>
          <a:noFill/>
        </p:spPr>
        <p:txBody>
          <a:bodyPr wrap="square" rtlCol="0">
            <a:spAutoFit/>
          </a:bodyPr>
          <a:lstStyle/>
          <a:p>
            <a:r>
              <a:rPr lang="es-ES"/>
              <a:t>Veremos más adelante la definición completa de</a:t>
            </a:r>
          </a:p>
          <a:p>
            <a:r>
              <a:rPr lang="es-ES" err="1"/>
              <a:t>useState</a:t>
            </a:r>
            <a:r>
              <a:rPr lang="es-ES"/>
              <a:t> y de otros </a:t>
            </a:r>
            <a:r>
              <a:rPr lang="es-ES" err="1"/>
              <a:t>hooks</a:t>
            </a:r>
            <a:r>
              <a:rPr lang="es-ES"/>
              <a:t> de </a:t>
            </a:r>
            <a:r>
              <a:rPr lang="es-ES" err="1"/>
              <a:t>React</a:t>
            </a:r>
            <a:r>
              <a:rPr lang="es-ES"/>
              <a:t>.</a:t>
            </a:r>
          </a:p>
          <a:p>
            <a:endParaRPr lang="es-ES"/>
          </a:p>
          <a:p>
            <a:r>
              <a:rPr lang="es-ES"/>
              <a:t>Lo importante ahora mismo es que entiendas bien el </a:t>
            </a:r>
          </a:p>
          <a:p>
            <a:r>
              <a:rPr lang="es-ES"/>
              <a:t>concepto de estado de un componente, puesto que</a:t>
            </a:r>
          </a:p>
          <a:p>
            <a:r>
              <a:rPr lang="es-ES"/>
              <a:t>es un concepto fundamental de </a:t>
            </a:r>
            <a:r>
              <a:rPr lang="es-ES" err="1"/>
              <a:t>React</a:t>
            </a:r>
            <a:r>
              <a:rPr lang="es-ES"/>
              <a:t>.</a:t>
            </a:r>
          </a:p>
        </p:txBody>
      </p:sp>
      <p:cxnSp>
        <p:nvCxnSpPr>
          <p:cNvPr id="8" name="Conector recto de flecha 7">
            <a:extLst>
              <a:ext uri="{FF2B5EF4-FFF2-40B4-BE49-F238E27FC236}">
                <a16:creationId xmlns:a16="http://schemas.microsoft.com/office/drawing/2014/main" id="{51FDCA84-5834-3EEE-C209-F1ACC6C23AF9}"/>
              </a:ext>
            </a:extLst>
          </p:cNvPr>
          <p:cNvCxnSpPr>
            <a:cxnSpLocks/>
          </p:cNvCxnSpPr>
          <p:nvPr/>
        </p:nvCxnSpPr>
        <p:spPr>
          <a:xfrm flipH="1">
            <a:off x="5445359" y="4667223"/>
            <a:ext cx="10734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Imagen 8" descr="Texto&#10;&#10;Descripción generada automáticamente">
            <a:extLst>
              <a:ext uri="{FF2B5EF4-FFF2-40B4-BE49-F238E27FC236}">
                <a16:creationId xmlns:a16="http://schemas.microsoft.com/office/drawing/2014/main" id="{3D5DA425-9C0C-26A5-8025-CE2986979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044" y="1603413"/>
            <a:ext cx="5678908" cy="3694457"/>
          </a:xfrm>
          <a:prstGeom prst="rect">
            <a:avLst/>
          </a:prstGeom>
        </p:spPr>
      </p:pic>
    </p:spTree>
    <p:extLst>
      <p:ext uri="{BB962C8B-B14F-4D97-AF65-F5344CB8AC3E}">
        <p14:creationId xmlns:p14="http://schemas.microsoft.com/office/powerpoint/2010/main" val="2959016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A8709-96A5-497D-65E3-21F0B67C2F9C}"/>
              </a:ext>
            </a:extLst>
          </p:cNvPr>
          <p:cNvSpPr>
            <a:spLocks noGrp="1"/>
          </p:cNvSpPr>
          <p:nvPr>
            <p:ph type="title"/>
          </p:nvPr>
        </p:nvSpPr>
        <p:spPr/>
        <p:txBody>
          <a:bodyPr/>
          <a:lstStyle/>
          <a:p>
            <a:r>
              <a:rPr lang="es-ES"/>
              <a:t>Estados – ¿Cómo hacer que un componente tenga vida?</a:t>
            </a:r>
          </a:p>
        </p:txBody>
      </p:sp>
      <p:sp>
        <p:nvSpPr>
          <p:cNvPr id="7" name="Marcador de contenido 2">
            <a:extLst>
              <a:ext uri="{FF2B5EF4-FFF2-40B4-BE49-F238E27FC236}">
                <a16:creationId xmlns:a16="http://schemas.microsoft.com/office/drawing/2014/main" id="{04F0FB7B-FB94-CEB9-7C26-770F2826C97C}"/>
              </a:ext>
            </a:extLst>
          </p:cNvPr>
          <p:cNvSpPr txBox="1">
            <a:spLocks/>
          </p:cNvSpPr>
          <p:nvPr/>
        </p:nvSpPr>
        <p:spPr>
          <a:xfrm>
            <a:off x="849110" y="873142"/>
            <a:ext cx="10493779" cy="377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E" sz="1800" noProof="1"/>
              <a:t>Aquí podemos ver un ejemplo claro para ver un uso práctico de useState.   </a:t>
            </a:r>
            <a:endParaRPr lang="es-ES" sz="1800" noProof="1"/>
          </a:p>
        </p:txBody>
      </p:sp>
      <p:pic>
        <p:nvPicPr>
          <p:cNvPr id="8" name="Picture 7" descr="A screen shot of a computer program&#10;&#10;Description automatically generated">
            <a:extLst>
              <a:ext uri="{FF2B5EF4-FFF2-40B4-BE49-F238E27FC236}">
                <a16:creationId xmlns:a16="http://schemas.microsoft.com/office/drawing/2014/main" id="{96E3D4DC-D4DD-639A-E944-A28B891E84EE}"/>
              </a:ext>
            </a:extLst>
          </p:cNvPr>
          <p:cNvPicPr>
            <a:picLocks noChangeAspect="1"/>
          </p:cNvPicPr>
          <p:nvPr/>
        </p:nvPicPr>
        <p:blipFill>
          <a:blip r:embed="rId2"/>
          <a:stretch>
            <a:fillRect/>
          </a:stretch>
        </p:blipFill>
        <p:spPr>
          <a:xfrm>
            <a:off x="931445" y="1499817"/>
            <a:ext cx="4021451" cy="3697140"/>
          </a:xfrm>
          <a:prstGeom prst="rect">
            <a:avLst/>
          </a:prstGeom>
        </p:spPr>
      </p:pic>
      <p:pic>
        <p:nvPicPr>
          <p:cNvPr id="10" name="Picture 9" descr="A screen shot of a computer program&#10;&#10;Description automatically generated">
            <a:extLst>
              <a:ext uri="{FF2B5EF4-FFF2-40B4-BE49-F238E27FC236}">
                <a16:creationId xmlns:a16="http://schemas.microsoft.com/office/drawing/2014/main" id="{B4A11F80-6E99-B822-36D5-729BE8E81780}"/>
              </a:ext>
            </a:extLst>
          </p:cNvPr>
          <p:cNvPicPr>
            <a:picLocks noChangeAspect="1"/>
          </p:cNvPicPr>
          <p:nvPr/>
        </p:nvPicPr>
        <p:blipFill>
          <a:blip r:embed="rId3"/>
          <a:stretch>
            <a:fillRect/>
          </a:stretch>
        </p:blipFill>
        <p:spPr>
          <a:xfrm>
            <a:off x="6096000" y="1499817"/>
            <a:ext cx="5479237" cy="5207349"/>
          </a:xfrm>
          <a:prstGeom prst="rect">
            <a:avLst/>
          </a:prstGeom>
        </p:spPr>
      </p:pic>
    </p:spTree>
    <p:extLst>
      <p:ext uri="{BB962C8B-B14F-4D97-AF65-F5344CB8AC3E}">
        <p14:creationId xmlns:p14="http://schemas.microsoft.com/office/powerpoint/2010/main" val="3596207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2EBA22-FC3F-EF5B-3339-5BBDC4263EAC}"/>
              </a:ext>
            </a:extLst>
          </p:cNvPr>
          <p:cNvSpPr>
            <a:spLocks noGrp="1"/>
          </p:cNvSpPr>
          <p:nvPr>
            <p:ph type="title"/>
          </p:nvPr>
        </p:nvSpPr>
        <p:spPr/>
        <p:txBody>
          <a:bodyPr/>
          <a:lstStyle/>
          <a:p>
            <a:r>
              <a:rPr lang="es-ES"/>
              <a:t>Introducción – ¿Qué es </a:t>
            </a:r>
            <a:r>
              <a:rPr lang="es-ES" err="1"/>
              <a:t>React</a:t>
            </a:r>
            <a:r>
              <a:rPr lang="es-ES"/>
              <a:t>?</a:t>
            </a:r>
          </a:p>
        </p:txBody>
      </p:sp>
      <p:sp>
        <p:nvSpPr>
          <p:cNvPr id="4" name="CuadroTexto 3">
            <a:extLst>
              <a:ext uri="{FF2B5EF4-FFF2-40B4-BE49-F238E27FC236}">
                <a16:creationId xmlns:a16="http://schemas.microsoft.com/office/drawing/2014/main" id="{D3A07ED2-0B74-3D78-5FDE-C3B528009C52}"/>
              </a:ext>
            </a:extLst>
          </p:cNvPr>
          <p:cNvSpPr txBox="1"/>
          <p:nvPr/>
        </p:nvSpPr>
        <p:spPr>
          <a:xfrm>
            <a:off x="838200" y="1041020"/>
            <a:ext cx="10171416" cy="3357563"/>
          </a:xfrm>
          <a:prstGeom prst="rect">
            <a:avLst/>
          </a:prstGeom>
          <a:noFill/>
        </p:spPr>
        <p:txBody>
          <a:bodyPr wrap="square" rtlCol="0">
            <a:spAutoFit/>
          </a:bodyPr>
          <a:lstStyle/>
          <a:p>
            <a:pPr marL="285750" indent="-285750">
              <a:buFont typeface="Arial" panose="020B0604020202020204" pitchFamily="34" charset="0"/>
              <a:buChar char="•"/>
            </a:pPr>
            <a:r>
              <a:rPr lang="es-ES"/>
              <a:t>Es una biblioteca creada por Facebook para facilitar la vida al desarrollador</a:t>
            </a:r>
            <a:br>
              <a:rPr lang="es-ES"/>
            </a:br>
            <a:endParaRPr lang="es-ES"/>
          </a:p>
          <a:p>
            <a:pPr marL="285750" indent="-285750">
              <a:buFont typeface="Arial" panose="020B0604020202020204" pitchFamily="34" charset="0"/>
              <a:buChar char="•"/>
            </a:pPr>
            <a:r>
              <a:rPr lang="es-ES"/>
              <a:t>Es declarativo </a:t>
            </a:r>
            <a:r>
              <a:rPr lang="es-ES">
                <a:sym typeface="Wingdings" pitchFamily="2" charset="2"/>
              </a:rPr>
              <a:t> genera interfaces de una manera eficiente</a:t>
            </a:r>
            <a:br>
              <a:rPr lang="es-ES">
                <a:sym typeface="Wingdings" pitchFamily="2" charset="2"/>
              </a:rPr>
            </a:br>
            <a:endParaRPr lang="es-ES">
              <a:sym typeface="Wingdings" pitchFamily="2" charset="2"/>
            </a:endParaRPr>
          </a:p>
          <a:p>
            <a:pPr marL="285750" indent="-285750">
              <a:buFont typeface="Arial" panose="020B0604020202020204" pitchFamily="34" charset="0"/>
              <a:buChar char="•"/>
            </a:pPr>
            <a:r>
              <a:rPr lang="es-ES">
                <a:sym typeface="Wingdings" pitchFamily="2" charset="2"/>
              </a:rPr>
              <a:t>Basado en componentes  mantiene un orden en todo el proyecto evitando duplicidades de código</a:t>
            </a:r>
            <a:br>
              <a:rPr lang="es-ES">
                <a:sym typeface="Wingdings" pitchFamily="2" charset="2"/>
              </a:rPr>
            </a:br>
            <a:endParaRPr lang="es-ES">
              <a:sym typeface="Wingdings" pitchFamily="2" charset="2"/>
            </a:endParaRPr>
          </a:p>
          <a:p>
            <a:pPr marL="285750" indent="-285750">
              <a:buFont typeface="Arial" panose="020B0604020202020204" pitchFamily="34" charset="0"/>
              <a:buChar char="•"/>
            </a:pPr>
            <a:r>
              <a:rPr lang="es-ES"/>
              <a:t>Multiplataforma </a:t>
            </a:r>
            <a:r>
              <a:rPr lang="es-ES">
                <a:sym typeface="Wingdings" pitchFamily="2" charset="2"/>
              </a:rPr>
              <a:t> un mismo código puede ser reutilizado en diferentes usos</a:t>
            </a:r>
            <a:br>
              <a:rPr lang="es-ES">
                <a:sym typeface="Wingdings" pitchFamily="2" charset="2"/>
              </a:rPr>
            </a:br>
            <a:endParaRPr lang="es-ES">
              <a:sym typeface="Wingdings" pitchFamily="2" charset="2"/>
            </a:endParaRPr>
          </a:p>
          <a:p>
            <a:pPr marL="742950" lvl="1" indent="-285750">
              <a:buFont typeface="Arial" panose="020B0604020202020204" pitchFamily="34" charset="0"/>
              <a:buChar char="•"/>
            </a:pPr>
            <a:r>
              <a:rPr lang="es-ES" err="1">
                <a:sym typeface="Wingdings" pitchFamily="2" charset="2"/>
              </a:rPr>
              <a:t>Ionic</a:t>
            </a:r>
            <a:endParaRPr lang="es-ES">
              <a:sym typeface="Wingdings" pitchFamily="2" charset="2"/>
            </a:endParaRPr>
          </a:p>
          <a:p>
            <a:pPr marL="742950" lvl="1" indent="-285750">
              <a:buFont typeface="Arial" panose="020B0604020202020204" pitchFamily="34" charset="0"/>
              <a:buChar char="•"/>
            </a:pPr>
            <a:r>
              <a:rPr lang="es-ES">
                <a:sym typeface="Wingdings" pitchFamily="2" charset="2"/>
              </a:rPr>
              <a:t>SSR: </a:t>
            </a:r>
            <a:r>
              <a:rPr lang="es-ES" err="1">
                <a:sym typeface="Wingdings" pitchFamily="2" charset="2"/>
              </a:rPr>
              <a:t>NextJS</a:t>
            </a:r>
            <a:r>
              <a:rPr lang="es-ES">
                <a:sym typeface="Wingdings" pitchFamily="2" charset="2"/>
              </a:rPr>
              <a:t>, </a:t>
            </a:r>
            <a:r>
              <a:rPr lang="es-ES" err="1">
                <a:sym typeface="Wingdings" pitchFamily="2" charset="2"/>
              </a:rPr>
              <a:t>Gastby</a:t>
            </a:r>
            <a:endParaRPr lang="es-ES">
              <a:sym typeface="Wingdings" pitchFamily="2" charset="2"/>
            </a:endParaRPr>
          </a:p>
          <a:p>
            <a:pPr marL="742950" lvl="1" indent="-285750">
              <a:buFont typeface="Arial" panose="020B0604020202020204" pitchFamily="34" charset="0"/>
              <a:buChar char="•"/>
            </a:pPr>
            <a:r>
              <a:rPr lang="es-ES">
                <a:sym typeface="Wingdings" pitchFamily="2" charset="2"/>
              </a:rPr>
              <a:t>Web</a:t>
            </a:r>
            <a:br>
              <a:rPr lang="es-ES"/>
            </a:br>
            <a:endParaRPr lang="es-ES"/>
          </a:p>
          <a:p>
            <a:pPr marL="285750" indent="-285750">
              <a:buFont typeface="Wingdings" pitchFamily="2" charset="2"/>
              <a:buChar char="Ø"/>
            </a:pPr>
            <a:endParaRPr lang="es-ES"/>
          </a:p>
        </p:txBody>
      </p:sp>
    </p:spTree>
    <p:extLst>
      <p:ext uri="{BB962C8B-B14F-4D97-AF65-F5344CB8AC3E}">
        <p14:creationId xmlns:p14="http://schemas.microsoft.com/office/powerpoint/2010/main" val="3891261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8A3FC9-4475-604B-0D41-89872E9EBCF1}"/>
              </a:ext>
            </a:extLst>
          </p:cNvPr>
          <p:cNvSpPr>
            <a:spLocks noGrp="1"/>
          </p:cNvSpPr>
          <p:nvPr>
            <p:ph type="title"/>
          </p:nvPr>
        </p:nvSpPr>
        <p:spPr/>
        <p:txBody>
          <a:bodyPr>
            <a:normAutofit/>
          </a:bodyPr>
          <a:lstStyle/>
          <a:p>
            <a:r>
              <a:rPr lang="es-ES"/>
              <a:t> Introducción – Virtual DOM vs Real DOM</a:t>
            </a:r>
          </a:p>
        </p:txBody>
      </p:sp>
      <p:sp>
        <p:nvSpPr>
          <p:cNvPr id="3" name="Marcador de contenido 2">
            <a:extLst>
              <a:ext uri="{FF2B5EF4-FFF2-40B4-BE49-F238E27FC236}">
                <a16:creationId xmlns:a16="http://schemas.microsoft.com/office/drawing/2014/main" id="{5FC35E75-76AF-3773-2F3D-5DB9381918AF}"/>
              </a:ext>
            </a:extLst>
          </p:cNvPr>
          <p:cNvSpPr>
            <a:spLocks noGrp="1"/>
          </p:cNvSpPr>
          <p:nvPr>
            <p:ph idx="4294967295"/>
          </p:nvPr>
        </p:nvSpPr>
        <p:spPr>
          <a:xfrm>
            <a:off x="966850" y="960888"/>
            <a:ext cx="4948238" cy="1754909"/>
          </a:xfrm>
        </p:spPr>
        <p:txBody>
          <a:bodyPr lIns="91440" tIns="45720" rIns="91440" bIns="45720" anchor="t"/>
          <a:lstStyle/>
          <a:p>
            <a:pPr marL="0" indent="0">
              <a:lnSpc>
                <a:spcPct val="100000"/>
              </a:lnSpc>
              <a:buNone/>
            </a:pPr>
            <a:r>
              <a:rPr lang="es-ES" sz="1600">
                <a:latin typeface="Arial"/>
                <a:cs typeface="Arial"/>
              </a:rPr>
              <a:t>El Virtual DOM no es nada más que una copia del Real DOM original guardado en la memoria y sincronizado con el DOM real a través de bibliotecas como </a:t>
            </a:r>
            <a:r>
              <a:rPr lang="es-ES" sz="1600" err="1">
                <a:latin typeface="Arial"/>
                <a:cs typeface="Arial"/>
              </a:rPr>
              <a:t>React</a:t>
            </a:r>
            <a:r>
              <a:rPr lang="es-ES" sz="1600">
                <a:latin typeface="Arial"/>
                <a:cs typeface="Arial"/>
              </a:rPr>
              <a:t> DOM. Esta operación es la que se define como </a:t>
            </a:r>
            <a:r>
              <a:rPr lang="es-ES" sz="1600" b="1">
                <a:latin typeface="Arial"/>
                <a:cs typeface="Arial"/>
              </a:rPr>
              <a:t>reconciliación</a:t>
            </a:r>
            <a:r>
              <a:rPr lang="es-ES" sz="1600">
                <a:latin typeface="Arial"/>
                <a:cs typeface="Arial"/>
              </a:rPr>
              <a:t>.</a:t>
            </a:r>
          </a:p>
          <a:p>
            <a:pPr algn="l">
              <a:lnSpc>
                <a:spcPct val="100000"/>
              </a:lnSpc>
            </a:pPr>
            <a:endParaRPr lang="es-ES"/>
          </a:p>
          <a:p>
            <a:pPr algn="l"/>
            <a:endParaRPr lang="es-ES" sz="1100">
              <a:latin typeface="+mn-lt"/>
            </a:endParaRPr>
          </a:p>
          <a:p>
            <a:pPr algn="l"/>
            <a:endParaRPr lang="es-ES" sz="1100" b="0" i="0">
              <a:effectLst/>
              <a:latin typeface="+mn-lt"/>
            </a:endParaRPr>
          </a:p>
        </p:txBody>
      </p:sp>
      <p:pic>
        <p:nvPicPr>
          <p:cNvPr id="6" name="Imagen 5" descr="Imagen que contiene Diagrama&#10;&#10;Descripción generada automáticamente">
            <a:extLst>
              <a:ext uri="{FF2B5EF4-FFF2-40B4-BE49-F238E27FC236}">
                <a16:creationId xmlns:a16="http://schemas.microsoft.com/office/drawing/2014/main" id="{DDCF816B-CE43-B401-8D24-149F5C9BA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451" y="1609524"/>
            <a:ext cx="4204411" cy="1761156"/>
          </a:xfrm>
          <a:prstGeom prst="rect">
            <a:avLst/>
          </a:prstGeom>
        </p:spPr>
      </p:pic>
      <p:pic>
        <p:nvPicPr>
          <p:cNvPr id="8" name="Imagen 7">
            <a:extLst>
              <a:ext uri="{FF2B5EF4-FFF2-40B4-BE49-F238E27FC236}">
                <a16:creationId xmlns:a16="http://schemas.microsoft.com/office/drawing/2014/main" id="{1AB3D25A-746F-BC67-0ECD-50CCB675DAA1}"/>
              </a:ext>
            </a:extLst>
          </p:cNvPr>
          <p:cNvPicPr>
            <a:picLocks noChangeAspect="1"/>
          </p:cNvPicPr>
          <p:nvPr/>
        </p:nvPicPr>
        <p:blipFill>
          <a:blip r:embed="rId4"/>
          <a:stretch>
            <a:fillRect/>
          </a:stretch>
        </p:blipFill>
        <p:spPr>
          <a:xfrm>
            <a:off x="6858820" y="4110754"/>
            <a:ext cx="5089129" cy="1370582"/>
          </a:xfrm>
          <a:prstGeom prst="rect">
            <a:avLst/>
          </a:prstGeom>
        </p:spPr>
      </p:pic>
      <p:sp>
        <p:nvSpPr>
          <p:cNvPr id="10" name="CuadroTexto 9">
            <a:extLst>
              <a:ext uri="{FF2B5EF4-FFF2-40B4-BE49-F238E27FC236}">
                <a16:creationId xmlns:a16="http://schemas.microsoft.com/office/drawing/2014/main" id="{DCAE12B2-F4FD-13CF-5DB9-BCC1C27ECDE5}"/>
              </a:ext>
            </a:extLst>
          </p:cNvPr>
          <p:cNvSpPr txBox="1"/>
          <p:nvPr/>
        </p:nvSpPr>
        <p:spPr>
          <a:xfrm>
            <a:off x="966850" y="2686688"/>
            <a:ext cx="5310061" cy="2554545"/>
          </a:xfrm>
          <a:prstGeom prst="rect">
            <a:avLst/>
          </a:prstGeom>
          <a:noFill/>
        </p:spPr>
        <p:txBody>
          <a:bodyPr wrap="square">
            <a:spAutoFit/>
          </a:bodyPr>
          <a:lstStyle/>
          <a:p>
            <a:pPr marL="2844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React</a:t>
            </a:r>
            <a:r>
              <a:rPr kumimoji="0" lang="es-E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 partir de los componentes a mostrar, genera un árbol de elementos, </a:t>
            </a:r>
            <a:r>
              <a:rPr kumimoji="0" lang="es-ES"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cada uno de ellos con su posición</a:t>
            </a:r>
            <a:r>
              <a:rPr kumimoji="0" lang="es-E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s-ES"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asignada y con su propio estado independiente identificados de forma univoca</a:t>
            </a:r>
            <a:r>
              <a:rPr kumimoji="0" lang="es-E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que serán empleados por </a:t>
            </a:r>
            <a:r>
              <a:rPr kumimoji="0" lang="es-ES" sz="16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React</a:t>
            </a:r>
            <a:r>
              <a:rPr kumimoji="0" lang="es-E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DOM que almacena esta información para actualizar el DOM. De esta forma se renderizan solo aquellos elementos específicos del árbol y no toda la estructura. El objetivo es gestionar de la mejor forma posible el estado de la aplicación y de sus componentes.</a:t>
            </a:r>
          </a:p>
        </p:txBody>
      </p:sp>
    </p:spTree>
    <p:extLst>
      <p:ext uri="{BB962C8B-B14F-4D97-AF65-F5344CB8AC3E}">
        <p14:creationId xmlns:p14="http://schemas.microsoft.com/office/powerpoint/2010/main" val="3919858098"/>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A8709-96A5-497D-65E3-21F0B67C2F9C}"/>
              </a:ext>
            </a:extLst>
          </p:cNvPr>
          <p:cNvSpPr>
            <a:spLocks noGrp="1"/>
          </p:cNvSpPr>
          <p:nvPr>
            <p:ph type="title"/>
          </p:nvPr>
        </p:nvSpPr>
        <p:spPr/>
        <p:txBody>
          <a:bodyPr/>
          <a:lstStyle/>
          <a:p>
            <a:r>
              <a:rPr lang="es-ES"/>
              <a:t>Introducción – Creación del proyecto</a:t>
            </a:r>
          </a:p>
        </p:txBody>
      </p:sp>
      <p:sp>
        <p:nvSpPr>
          <p:cNvPr id="4" name="CuadroTexto 3">
            <a:extLst>
              <a:ext uri="{FF2B5EF4-FFF2-40B4-BE49-F238E27FC236}">
                <a16:creationId xmlns:a16="http://schemas.microsoft.com/office/drawing/2014/main" id="{19D32B17-12AD-4A47-B651-36DC7B096C8A}"/>
              </a:ext>
            </a:extLst>
          </p:cNvPr>
          <p:cNvSpPr txBox="1"/>
          <p:nvPr/>
        </p:nvSpPr>
        <p:spPr>
          <a:xfrm>
            <a:off x="852755" y="927702"/>
            <a:ext cx="10171416" cy="109120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s-ES"/>
              <a:t>Usando Vite</a:t>
            </a:r>
            <a:br>
              <a:rPr lang="es-ES"/>
            </a:br>
            <a:endParaRPr lang="es-ES"/>
          </a:p>
          <a:p>
            <a:pPr marL="285750" indent="-285750">
              <a:buFont typeface="Arial" panose="020B0604020202020204" pitchFamily="34" charset="0"/>
              <a:buChar char="•"/>
            </a:pPr>
            <a:r>
              <a:rPr lang="es-ES"/>
              <a:t>Para asegurarnos de que estamos trabajando con la última versión, ejecutaremos:</a:t>
            </a:r>
            <a:endParaRPr lang="es-ES">
              <a:cs typeface="Calibri"/>
            </a:endParaRPr>
          </a:p>
          <a:p>
            <a:pPr marL="285750" indent="-285750">
              <a:buFont typeface="Wingdings" pitchFamily="2" charset="2"/>
              <a:buChar char="Ø"/>
            </a:pPr>
            <a:endParaRPr lang="es-ES"/>
          </a:p>
        </p:txBody>
      </p:sp>
      <p:sp>
        <p:nvSpPr>
          <p:cNvPr id="5" name="AutoShape 2">
            <a:extLst>
              <a:ext uri="{FF2B5EF4-FFF2-40B4-BE49-F238E27FC236}">
                <a16:creationId xmlns:a16="http://schemas.microsoft.com/office/drawing/2014/main" id="{A64171D2-F36F-1773-21A2-6C2C2304A2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CuadroTexto 8">
            <a:extLst>
              <a:ext uri="{FF2B5EF4-FFF2-40B4-BE49-F238E27FC236}">
                <a16:creationId xmlns:a16="http://schemas.microsoft.com/office/drawing/2014/main" id="{E52AC381-1EB9-1C23-2D89-0F1C7EAA9EDC}"/>
              </a:ext>
            </a:extLst>
          </p:cNvPr>
          <p:cNvSpPr txBox="1"/>
          <p:nvPr/>
        </p:nvSpPr>
        <p:spPr>
          <a:xfrm>
            <a:off x="2159011" y="4279641"/>
            <a:ext cx="8528617" cy="923330"/>
          </a:xfrm>
          <a:prstGeom prst="rect">
            <a:avLst/>
          </a:prstGeom>
          <a:noFill/>
        </p:spPr>
        <p:txBody>
          <a:bodyPr wrap="none" lIns="91440" tIns="45720" rIns="91440" bIns="45720" rtlCol="0" anchor="t">
            <a:spAutoFit/>
          </a:bodyPr>
          <a:lstStyle/>
          <a:p>
            <a:r>
              <a:rPr lang="es-ES"/>
              <a:t>Este comando nos creará – con la última versión de Vite – un proyecto base de </a:t>
            </a:r>
            <a:r>
              <a:rPr lang="es-ES" err="1"/>
              <a:t>React</a:t>
            </a:r>
            <a:endParaRPr lang="es-ES"/>
          </a:p>
          <a:p>
            <a:r>
              <a:rPr lang="es-ES">
                <a:cs typeface="Calibri"/>
              </a:rPr>
              <a:t>Si queremos hacer un inicio rápido podemos usar un IDE como </a:t>
            </a:r>
            <a:r>
              <a:rPr lang="es-ES">
                <a:cs typeface="Calibri"/>
                <a:hlinkClick r:id="rId4"/>
              </a:rPr>
              <a:t>Codesandbox</a:t>
            </a:r>
            <a:r>
              <a:rPr lang="es-ES">
                <a:cs typeface="Calibri"/>
              </a:rPr>
              <a:t> o </a:t>
            </a:r>
            <a:br>
              <a:rPr lang="es-ES">
                <a:cs typeface="Calibri"/>
              </a:rPr>
            </a:br>
            <a:r>
              <a:rPr lang="es-ES">
                <a:cs typeface="Calibri"/>
                <a:hlinkClick r:id="rId5"/>
              </a:rPr>
              <a:t>Stackbliz</a:t>
            </a:r>
            <a:r>
              <a:rPr lang="es-ES">
                <a:cs typeface="Calibri"/>
              </a:rPr>
              <a:t> y así no tener que instalar nada en local.</a:t>
            </a:r>
          </a:p>
        </p:txBody>
      </p:sp>
      <p:pic>
        <p:nvPicPr>
          <p:cNvPr id="7" name="Imagen 6" descr="Texto&#10;&#10;Descripción generada automáticamente">
            <a:extLst>
              <a:ext uri="{FF2B5EF4-FFF2-40B4-BE49-F238E27FC236}">
                <a16:creationId xmlns:a16="http://schemas.microsoft.com/office/drawing/2014/main" id="{ED371713-75DE-582B-4FBF-66540AA209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9616" y="2108303"/>
            <a:ext cx="9592766" cy="1899691"/>
          </a:xfrm>
          <a:prstGeom prst="rect">
            <a:avLst/>
          </a:prstGeom>
        </p:spPr>
      </p:pic>
    </p:spTree>
    <p:extLst>
      <p:ext uri="{BB962C8B-B14F-4D97-AF65-F5344CB8AC3E}">
        <p14:creationId xmlns:p14="http://schemas.microsoft.com/office/powerpoint/2010/main" val="1168963521"/>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A8709-96A5-497D-65E3-21F0B67C2F9C}"/>
              </a:ext>
            </a:extLst>
          </p:cNvPr>
          <p:cNvSpPr>
            <a:spLocks noGrp="1"/>
          </p:cNvSpPr>
          <p:nvPr>
            <p:ph type="title"/>
          </p:nvPr>
        </p:nvSpPr>
        <p:spPr/>
        <p:txBody>
          <a:bodyPr/>
          <a:lstStyle/>
          <a:p>
            <a:r>
              <a:rPr lang="es-ES"/>
              <a:t>Introducción – ¿Cómo puedo usarlo?</a:t>
            </a:r>
          </a:p>
        </p:txBody>
      </p:sp>
      <p:sp>
        <p:nvSpPr>
          <p:cNvPr id="4" name="CuadroTexto 3">
            <a:extLst>
              <a:ext uri="{FF2B5EF4-FFF2-40B4-BE49-F238E27FC236}">
                <a16:creationId xmlns:a16="http://schemas.microsoft.com/office/drawing/2014/main" id="{19D32B17-12AD-4A47-B651-36DC7B096C8A}"/>
              </a:ext>
            </a:extLst>
          </p:cNvPr>
          <p:cNvSpPr txBox="1"/>
          <p:nvPr/>
        </p:nvSpPr>
        <p:spPr>
          <a:xfrm>
            <a:off x="852755" y="1053611"/>
            <a:ext cx="10171416" cy="3609380"/>
          </a:xfrm>
          <a:prstGeom prst="rect">
            <a:avLst/>
          </a:prstGeom>
          <a:noFill/>
        </p:spPr>
        <p:txBody>
          <a:bodyPr wrap="square" rtlCol="0">
            <a:spAutoFit/>
          </a:bodyPr>
          <a:lstStyle/>
          <a:p>
            <a:pPr marL="285750" indent="-285750">
              <a:buFont typeface="Arial" panose="020B0604020202020204" pitchFamily="34" charset="0"/>
              <a:buChar char="•"/>
            </a:pPr>
            <a:r>
              <a:rPr lang="es-ES"/>
              <a:t>Importación directa a un proyecto existente (compatible con otras tecnologías)</a:t>
            </a:r>
            <a:br>
              <a:rPr lang="es-ES"/>
            </a:br>
            <a:endParaRPr lang="es-ES"/>
          </a:p>
          <a:p>
            <a:pPr marL="285750" indent="-285750">
              <a:buFont typeface="Arial" panose="020B0604020202020204" pitchFamily="34" charset="0"/>
              <a:buChar char="•"/>
            </a:pPr>
            <a:r>
              <a:rPr lang="es-ES"/>
              <a:t>Creando un proyecto desde cero con: </a:t>
            </a:r>
            <a:r>
              <a:rPr lang="es-ES" err="1"/>
              <a:t>webpack</a:t>
            </a:r>
            <a:r>
              <a:rPr lang="es-ES"/>
              <a:t>, </a:t>
            </a:r>
            <a:r>
              <a:rPr lang="es-ES" err="1"/>
              <a:t>parcel</a:t>
            </a:r>
            <a:r>
              <a:rPr lang="es-ES"/>
              <a:t>…</a:t>
            </a:r>
            <a:br>
              <a:rPr lang="es-ES"/>
            </a:br>
            <a:endParaRPr lang="es-ES"/>
          </a:p>
          <a:p>
            <a:pPr marL="285750" indent="-285750">
              <a:buFont typeface="Arial" panose="020B0604020202020204" pitchFamily="34" charset="0"/>
              <a:buChar char="•"/>
            </a:pPr>
            <a:r>
              <a:rPr lang="es-ES"/>
              <a:t>Usando herramientas explícitas:</a:t>
            </a:r>
            <a:br>
              <a:rPr lang="es-ES"/>
            </a:br>
            <a:endParaRPr lang="es-ES"/>
          </a:p>
          <a:p>
            <a:pPr marL="742950" lvl="1" indent="-285750">
              <a:buFont typeface="Arial" panose="020B0604020202020204" pitchFamily="34" charset="0"/>
              <a:buChar char="•"/>
            </a:pPr>
            <a:r>
              <a:rPr lang="es-ES"/>
              <a:t>Vite</a:t>
            </a:r>
          </a:p>
          <a:p>
            <a:pPr marL="742950" lvl="1" indent="-285750">
              <a:buFont typeface="Arial" panose="020B0604020202020204" pitchFamily="34" charset="0"/>
              <a:buChar char="•"/>
            </a:pPr>
            <a:r>
              <a:rPr lang="es-ES" err="1"/>
              <a:t>NextJS</a:t>
            </a:r>
            <a:endParaRPr lang="es-ES"/>
          </a:p>
          <a:p>
            <a:pPr marL="742950" lvl="1" indent="-285750">
              <a:buFont typeface="Arial" panose="020B0604020202020204" pitchFamily="34" charset="0"/>
              <a:buChar char="•"/>
            </a:pPr>
            <a:r>
              <a:rPr lang="es-ES"/>
              <a:t>Remix</a:t>
            </a:r>
          </a:p>
          <a:p>
            <a:pPr marL="742950" lvl="1" indent="-285750">
              <a:buFont typeface="Arial" panose="020B0604020202020204" pitchFamily="34" charset="0"/>
              <a:buChar char="•"/>
            </a:pPr>
            <a:r>
              <a:rPr lang="es-ES"/>
              <a:t>Expo</a:t>
            </a:r>
          </a:p>
          <a:p>
            <a:pPr marL="742950" lvl="1" indent="-285750">
              <a:buFont typeface="Arial" panose="020B0604020202020204" pitchFamily="34" charset="0"/>
              <a:buChar char="•"/>
            </a:pPr>
            <a:r>
              <a:rPr lang="es-ES" err="1"/>
              <a:t>Gastby</a:t>
            </a:r>
            <a:endParaRPr lang="es-ES"/>
          </a:p>
          <a:p>
            <a:pPr marL="742950" lvl="1" indent="-285750">
              <a:buFont typeface="Arial" panose="020B0604020202020204" pitchFamily="34" charset="0"/>
              <a:buChar char="•"/>
            </a:pPr>
            <a:r>
              <a:rPr lang="es-ES" err="1"/>
              <a:t>Ionic</a:t>
            </a:r>
            <a:br>
              <a:rPr lang="es-ES"/>
            </a:br>
            <a:endParaRPr lang="es-ES"/>
          </a:p>
          <a:p>
            <a:pPr marL="285750" indent="-285750">
              <a:buFont typeface="Wingdings" pitchFamily="2" charset="2"/>
              <a:buChar char="Ø"/>
            </a:pPr>
            <a:endParaRPr lang="es-ES"/>
          </a:p>
        </p:txBody>
      </p:sp>
    </p:spTree>
    <p:extLst>
      <p:ext uri="{BB962C8B-B14F-4D97-AF65-F5344CB8AC3E}">
        <p14:creationId xmlns:p14="http://schemas.microsoft.com/office/powerpoint/2010/main" val="2629757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727933-4841-E40F-9E9D-7EA3808A3446}"/>
              </a:ext>
            </a:extLst>
          </p:cNvPr>
          <p:cNvSpPr>
            <a:spLocks noGrp="1"/>
          </p:cNvSpPr>
          <p:nvPr>
            <p:ph type="title"/>
          </p:nvPr>
        </p:nvSpPr>
        <p:spPr/>
        <p:txBody>
          <a:bodyPr>
            <a:normAutofit/>
          </a:bodyPr>
          <a:lstStyle/>
          <a:p>
            <a:r>
              <a:rPr lang="es-ES"/>
              <a:t>Introducción – </a:t>
            </a:r>
            <a:r>
              <a:rPr lang="es-ES" err="1"/>
              <a:t>Frameworks</a:t>
            </a:r>
            <a:r>
              <a:rPr lang="es-ES"/>
              <a:t> de producción</a:t>
            </a:r>
          </a:p>
        </p:txBody>
      </p:sp>
      <p:sp>
        <p:nvSpPr>
          <p:cNvPr id="4" name="CuadroTexto 3">
            <a:extLst>
              <a:ext uri="{FF2B5EF4-FFF2-40B4-BE49-F238E27FC236}">
                <a16:creationId xmlns:a16="http://schemas.microsoft.com/office/drawing/2014/main" id="{FA58F2B0-782B-6FD0-9B39-462D12CAF964}"/>
              </a:ext>
            </a:extLst>
          </p:cNvPr>
          <p:cNvSpPr txBox="1"/>
          <p:nvPr/>
        </p:nvSpPr>
        <p:spPr>
          <a:xfrm>
            <a:off x="838200" y="1078792"/>
            <a:ext cx="10171416" cy="4113014"/>
          </a:xfrm>
          <a:prstGeom prst="rect">
            <a:avLst/>
          </a:prstGeom>
          <a:noFill/>
        </p:spPr>
        <p:txBody>
          <a:bodyPr wrap="square" rtlCol="0">
            <a:spAutoFit/>
          </a:bodyPr>
          <a:lstStyle/>
          <a:p>
            <a:pPr marL="285750" indent="-285750">
              <a:buFont typeface="Arial" panose="020B0604020202020204" pitchFamily="34" charset="0"/>
              <a:buChar char="•"/>
            </a:pPr>
            <a:r>
              <a:rPr lang="es-ES"/>
              <a:t>Next.js: </a:t>
            </a:r>
            <a:r>
              <a:rPr lang="es-ES" b="0" i="0">
                <a:effectLst/>
              </a:rPr>
              <a:t>Next.js es un </a:t>
            </a:r>
            <a:r>
              <a:rPr lang="es-ES" b="0" i="0" err="1">
                <a:effectLst/>
              </a:rPr>
              <a:t>framework</a:t>
            </a:r>
            <a:r>
              <a:rPr lang="es-ES" b="0" i="0">
                <a:effectLst/>
              </a:rPr>
              <a:t> </a:t>
            </a:r>
            <a:r>
              <a:rPr lang="es-ES" b="0" i="0" err="1">
                <a:effectLst/>
              </a:rPr>
              <a:t>React</a:t>
            </a:r>
            <a:r>
              <a:rPr lang="es-ES" b="0" i="0">
                <a:effectLst/>
              </a:rPr>
              <a:t> versátil para crear proyectos de cualquier tamaño, respaldado por </a:t>
            </a:r>
            <a:r>
              <a:rPr lang="es-ES" b="0" i="0" err="1">
                <a:effectLst/>
              </a:rPr>
              <a:t>Vercel</a:t>
            </a:r>
            <a:r>
              <a:rPr lang="es-ES" b="0" i="0">
                <a:effectLst/>
              </a:rPr>
              <a:t>, que permite implementar en alojamientos Node.js o servidores propios, incluyendo aplicaciones estáticas.</a:t>
            </a:r>
          </a:p>
          <a:p>
            <a:pPr marL="285750" indent="-285750">
              <a:buFont typeface="Arial" panose="020B0604020202020204" pitchFamily="34" charset="0"/>
              <a:buChar char="•"/>
            </a:pPr>
            <a:endParaRPr lang="es-ES"/>
          </a:p>
          <a:p>
            <a:pPr marL="285750" indent="-285750">
              <a:buFont typeface="Arial" panose="020B0604020202020204" pitchFamily="34" charset="0"/>
              <a:buChar char="•"/>
            </a:pPr>
            <a:r>
              <a:rPr lang="es-ES"/>
              <a:t>Remix: </a:t>
            </a:r>
            <a:r>
              <a:rPr lang="es-ES" b="0" i="0">
                <a:effectLst/>
              </a:rPr>
              <a:t>Framework </a:t>
            </a:r>
            <a:r>
              <a:rPr lang="es-ES" b="0" i="0" err="1">
                <a:effectLst/>
              </a:rPr>
              <a:t>React</a:t>
            </a:r>
            <a:r>
              <a:rPr lang="es-ES" b="0" i="0">
                <a:effectLst/>
              </a:rPr>
              <a:t> enrutamiento anidado. Divide apps para cargar datos en paralelo. "</a:t>
            </a:r>
            <a:r>
              <a:rPr lang="es-ES" b="0" i="0" err="1">
                <a:effectLst/>
              </a:rPr>
              <a:t>npx</a:t>
            </a:r>
            <a:r>
              <a:rPr lang="es-ES" b="0" i="0">
                <a:effectLst/>
              </a:rPr>
              <a:t> </a:t>
            </a:r>
            <a:r>
              <a:rPr lang="es-ES" b="0" i="0" err="1">
                <a:effectLst/>
              </a:rPr>
              <a:t>create</a:t>
            </a:r>
            <a:r>
              <a:rPr lang="es-ES" b="0" i="0">
                <a:effectLst/>
              </a:rPr>
              <a:t>-remix" inicia proyectos. Shopify respalda. Implementación en Node.js o alojamiento sin servidor.</a:t>
            </a:r>
            <a:br>
              <a:rPr lang="es-ES"/>
            </a:br>
            <a:endParaRPr lang="es-ES"/>
          </a:p>
          <a:p>
            <a:pPr marL="285750" indent="-285750">
              <a:buFont typeface="Arial" panose="020B0604020202020204" pitchFamily="34" charset="0"/>
              <a:buChar char="•"/>
            </a:pPr>
            <a:r>
              <a:rPr lang="es-ES" err="1"/>
              <a:t>Gatsby</a:t>
            </a:r>
            <a:r>
              <a:rPr lang="es-ES"/>
              <a:t>: </a:t>
            </a:r>
            <a:r>
              <a:rPr lang="es-ES" b="0" i="0">
                <a:effectLst/>
              </a:rPr>
              <a:t>Framework </a:t>
            </a:r>
            <a:r>
              <a:rPr lang="es-ES" b="0" i="0" err="1">
                <a:effectLst/>
              </a:rPr>
              <a:t>React</a:t>
            </a:r>
            <a:r>
              <a:rPr lang="es-ES" b="0" i="0">
                <a:effectLst/>
              </a:rPr>
              <a:t>, sitios web veloces con CMS. Uso de </a:t>
            </a:r>
            <a:r>
              <a:rPr lang="es-ES" b="0" i="0" err="1">
                <a:effectLst/>
              </a:rPr>
              <a:t>GraphQL</a:t>
            </a:r>
            <a:r>
              <a:rPr lang="es-ES" b="0" i="0">
                <a:effectLst/>
              </a:rPr>
              <a:t> para contenido, API y servicios. "</a:t>
            </a:r>
            <a:r>
              <a:rPr lang="es-ES" b="0" i="0" err="1">
                <a:effectLst/>
              </a:rPr>
              <a:t>npx</a:t>
            </a:r>
            <a:r>
              <a:rPr lang="es-ES" b="0" i="0">
                <a:effectLst/>
              </a:rPr>
              <a:t> </a:t>
            </a:r>
            <a:r>
              <a:rPr lang="es-ES" b="0" i="0" err="1">
                <a:effectLst/>
              </a:rPr>
              <a:t>create-gatsby</a:t>
            </a:r>
            <a:r>
              <a:rPr lang="es-ES" b="0" i="0">
                <a:effectLst/>
              </a:rPr>
              <a:t>" inicia proyectos. Mantenido por </a:t>
            </a:r>
            <a:r>
              <a:rPr lang="es-ES" b="0" i="0" err="1">
                <a:effectLst/>
              </a:rPr>
              <a:t>Netlify</a:t>
            </a:r>
            <a:r>
              <a:rPr lang="es-ES" b="0" i="0">
                <a:effectLst/>
              </a:rPr>
              <a:t>. Implementación en alojamiento estático, con funciones del servidor si es compatible.</a:t>
            </a:r>
          </a:p>
          <a:p>
            <a:pPr marL="285750" indent="-285750">
              <a:buFont typeface="Arial" panose="020B0604020202020204" pitchFamily="34" charset="0"/>
              <a:buChar char="•"/>
            </a:pPr>
            <a:endParaRPr lang="es-ES"/>
          </a:p>
          <a:p>
            <a:pPr marL="285750" indent="-285750">
              <a:buFont typeface="Arial" panose="020B0604020202020204" pitchFamily="34" charset="0"/>
              <a:buChar char="•"/>
            </a:pPr>
            <a:r>
              <a:rPr lang="es-ES"/>
              <a:t>Expo: </a:t>
            </a:r>
            <a:r>
              <a:rPr lang="es-ES" b="0" i="0">
                <a:effectLst/>
              </a:rPr>
              <a:t>Framework </a:t>
            </a:r>
            <a:r>
              <a:rPr lang="es-ES" b="0" i="0" err="1">
                <a:effectLst/>
              </a:rPr>
              <a:t>React</a:t>
            </a:r>
            <a:r>
              <a:rPr lang="es-ES" b="0" i="0">
                <a:effectLst/>
              </a:rPr>
              <a:t> para apps web, iOS y Android nativas. "</a:t>
            </a:r>
            <a:r>
              <a:rPr lang="es-ES" b="0" i="0" err="1">
                <a:effectLst/>
              </a:rPr>
              <a:t>npx</a:t>
            </a:r>
            <a:r>
              <a:rPr lang="es-ES" b="0" i="0">
                <a:effectLst/>
              </a:rPr>
              <a:t> </a:t>
            </a:r>
            <a:r>
              <a:rPr lang="es-ES" b="0" i="0" err="1">
                <a:effectLst/>
              </a:rPr>
              <a:t>create</a:t>
            </a:r>
            <a:r>
              <a:rPr lang="es-ES" b="0" i="0">
                <a:effectLst/>
              </a:rPr>
              <a:t>-expo-app" inicia proyectos. Mantenido por Expo. Creación gratuita de apps para tiendas Google y Apple. Ofrece servicios en la nube opcionales.</a:t>
            </a:r>
            <a:br>
              <a:rPr lang="es-ES"/>
            </a:br>
            <a:endParaRPr lang="es-ES"/>
          </a:p>
          <a:p>
            <a:pPr marL="285750" indent="-285750">
              <a:buFont typeface="Wingdings" pitchFamily="2" charset="2"/>
              <a:buChar char="Ø"/>
            </a:pPr>
            <a:endParaRPr lang="es-ES"/>
          </a:p>
        </p:txBody>
      </p:sp>
    </p:spTree>
    <p:extLst>
      <p:ext uri="{BB962C8B-B14F-4D97-AF65-F5344CB8AC3E}">
        <p14:creationId xmlns:p14="http://schemas.microsoft.com/office/powerpoint/2010/main" val="4106061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a:extLst>
              <a:ext uri="{FF2B5EF4-FFF2-40B4-BE49-F238E27FC236}">
                <a16:creationId xmlns:a16="http://schemas.microsoft.com/office/drawing/2014/main" id="{33AF9623-E3B2-42B5-A13C-1A3DB8A73559}"/>
              </a:ext>
            </a:extLst>
          </p:cNvPr>
          <p:cNvSpPr>
            <a:spLocks noGrp="1"/>
          </p:cNvSpPr>
          <p:nvPr>
            <p:ph type="title"/>
          </p:nvPr>
        </p:nvSpPr>
        <p:spPr/>
        <p:txBody>
          <a:bodyPr/>
          <a:lstStyle/>
          <a:p>
            <a:r>
              <a:rPr lang="es-ES"/>
              <a:t>JSX</a:t>
            </a:r>
          </a:p>
        </p:txBody>
      </p:sp>
    </p:spTree>
    <p:extLst>
      <p:ext uri="{BB962C8B-B14F-4D97-AF65-F5344CB8AC3E}">
        <p14:creationId xmlns:p14="http://schemas.microsoft.com/office/powerpoint/2010/main" val="175046761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DEC83B1857EF84BAB6471E0C065EDA6" ma:contentTypeVersion="7" ma:contentTypeDescription="Create a new document." ma:contentTypeScope="" ma:versionID="9112ac26a2b5999a3d0bb11a0398d19d">
  <xsd:schema xmlns:xsd="http://www.w3.org/2001/XMLSchema" xmlns:xs="http://www.w3.org/2001/XMLSchema" xmlns:p="http://schemas.microsoft.com/office/2006/metadata/properties" xmlns:ns2="f26cce1e-cea9-46c4-8214-cefcbcc7a180" xmlns:ns3="21fa8b61-3038-47da-8e88-2053dafc3d98" targetNamespace="http://schemas.microsoft.com/office/2006/metadata/properties" ma:root="true" ma:fieldsID="e6f4509e0d7554fa23ddbbcc4dd44681" ns2:_="" ns3:_="">
    <xsd:import namespace="f26cce1e-cea9-46c4-8214-cefcbcc7a180"/>
    <xsd:import namespace="21fa8b61-3038-47da-8e88-2053dafc3d9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6cce1e-cea9-46c4-8214-cefcbcc7a1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1fa8b61-3038-47da-8e88-2053dafc3d9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EC6D0F-9EC5-4B44-ABDF-E4EC6329AF4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AF64BA5-95B5-40F6-85B5-2F897A5D4E9A}">
  <ds:schemaRefs>
    <ds:schemaRef ds:uri="http://schemas.microsoft.com/sharepoint/v3/contenttype/forms"/>
  </ds:schemaRefs>
</ds:datastoreItem>
</file>

<file path=customXml/itemProps3.xml><?xml version="1.0" encoding="utf-8"?>
<ds:datastoreItem xmlns:ds="http://schemas.openxmlformats.org/officeDocument/2006/customXml" ds:itemID="{69BBAD73-2120-481D-AB41-5B8FFF4A47DE}">
  <ds:schemaRefs>
    <ds:schemaRef ds:uri="21fa8b61-3038-47da-8e88-2053dafc3d98"/>
    <ds:schemaRef ds:uri="f26cce1e-cea9-46c4-8214-cefcbcc7a1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2095</Words>
  <Application>Microsoft Office PowerPoint</Application>
  <PresentationFormat>Panorámica</PresentationFormat>
  <Paragraphs>210</Paragraphs>
  <Slides>37</Slides>
  <Notes>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37</vt:i4>
      </vt:variant>
    </vt:vector>
  </HeadingPairs>
  <TitlesOfParts>
    <vt:vector size="45" baseType="lpstr">
      <vt:lpstr>Aptos</vt:lpstr>
      <vt:lpstr>Aptos Display</vt:lpstr>
      <vt:lpstr>Arial</vt:lpstr>
      <vt:lpstr>Arial Black</vt:lpstr>
      <vt:lpstr>Calibri</vt:lpstr>
      <vt:lpstr>Segoe UI</vt:lpstr>
      <vt:lpstr>Wingdings</vt:lpstr>
      <vt:lpstr>Tema de Office</vt:lpstr>
      <vt:lpstr>React</vt:lpstr>
      <vt:lpstr>INTRODUCCIÓN</vt:lpstr>
      <vt:lpstr>Índice</vt:lpstr>
      <vt:lpstr>Introducción – ¿Qué es React?</vt:lpstr>
      <vt:lpstr> Introducción – Virtual DOM vs Real DOM</vt:lpstr>
      <vt:lpstr>Introducción – Creación del proyecto</vt:lpstr>
      <vt:lpstr>Introducción – ¿Cómo puedo usarlo?</vt:lpstr>
      <vt:lpstr>Introducción – Frameworks de producción</vt:lpstr>
      <vt:lpstr>JSX</vt:lpstr>
      <vt:lpstr>JSX – ¿Qué es? ¿Cómo se escribe?</vt:lpstr>
      <vt:lpstr>JSX – Reglas</vt:lpstr>
      <vt:lpstr>JSX – Uso de las llaves</vt:lpstr>
      <vt:lpstr>JSX – Uso de llaves dobles, CSS en línea</vt:lpstr>
      <vt:lpstr>JSX – Declaración de atributos</vt:lpstr>
      <vt:lpstr>JSX – Declaración de atributos</vt:lpstr>
      <vt:lpstr>JSX – Declaración de eventos</vt:lpstr>
      <vt:lpstr>JSX – Ejercicio 0</vt:lpstr>
      <vt:lpstr>Pensando en React</vt:lpstr>
      <vt:lpstr>Pensando en React – Granulado de componentes</vt:lpstr>
      <vt:lpstr>Pensando en React – ¿Cómo se hace?</vt:lpstr>
      <vt:lpstr>Pensando en React – ¿Cómo se hace?</vt:lpstr>
      <vt:lpstr>Pensando en React – Trabajar con datos</vt:lpstr>
      <vt:lpstr>Pensando en React – Ejercicio 1</vt:lpstr>
      <vt:lpstr>Componentes</vt:lpstr>
      <vt:lpstr>Componentes – ¿Qué es un componente?</vt:lpstr>
      <vt:lpstr>Componentes – Estructura de un componente</vt:lpstr>
      <vt:lpstr>Componentes – Estructura de un componente</vt:lpstr>
      <vt:lpstr>Componentes – Importación y declaración</vt:lpstr>
      <vt:lpstr>Componentes – Ejercicio 2</vt:lpstr>
      <vt:lpstr>Componentes – Propiedades de un componente</vt:lpstr>
      <vt:lpstr>Componentes – Propiedades</vt:lpstr>
      <vt:lpstr>Componentes – Propiedades</vt:lpstr>
      <vt:lpstr>Componentes – Ejercicio 3</vt:lpstr>
      <vt:lpstr>Estados</vt:lpstr>
      <vt:lpstr>Estados – ¿Qué es el estado de un componente?</vt:lpstr>
      <vt:lpstr>Estados – ¿Cómo hacer que un componente tenga vida?</vt:lpstr>
      <vt:lpstr>Estados – ¿Cómo hacer que un componente tenga vida?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dc:title>
  <dc:creator>Matteo Franzini</dc:creator>
  <cp:lastModifiedBy>Juan Manuel Mejias Sanchis</cp:lastModifiedBy>
  <cp:revision>4</cp:revision>
  <dcterms:created xsi:type="dcterms:W3CDTF">2024-03-06T12:34:51Z</dcterms:created>
  <dcterms:modified xsi:type="dcterms:W3CDTF">2024-03-11T11:18:12Z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0x010100DDEC83B1857EF84BAB6471E0C065EDA6</vt:lpwstr>
  </property>
</Properties>
</file>